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7" r:id="rId57"/>
    <p:sldId id="316" r:id="rId58"/>
    <p:sldId id="315" r:id="rId59"/>
    <p:sldId id="335" r:id="rId60"/>
    <p:sldId id="336" r:id="rId61"/>
    <p:sldId id="327" r:id="rId62"/>
    <p:sldId id="328" r:id="rId63"/>
    <p:sldId id="329" r:id="rId64"/>
    <p:sldId id="330" r:id="rId65"/>
    <p:sldId id="331" r:id="rId66"/>
    <p:sldId id="332" r:id="rId67"/>
    <p:sldId id="333" r:id="rId68"/>
    <p:sldId id="334" r:id="rId69"/>
    <p:sldId id="326"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7" d="100"/>
          <a:sy n="107" d="100"/>
        </p:scale>
        <p:origin x="-1734"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1D703E-C086-403E-B6EF-91CC8FF4D5D8}" type="datetimeFigureOut">
              <a:rPr lang="en-US" smtClean="0"/>
              <a:pPr/>
              <a:t>3/20/2025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78B05A-AA74-4754-9EE5-F996372C8AB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78B05A-AA74-4754-9EE5-F996372C8AB1}"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,mm</a:t>
            </a:r>
            <a:r>
              <a:rPr lang="en-US" baseline="0" smtClean="0"/>
              <a:t>  </a:t>
            </a:r>
            <a:endParaRPr lang="en-US" dirty="0"/>
          </a:p>
        </p:txBody>
      </p:sp>
      <p:sp>
        <p:nvSpPr>
          <p:cNvPr id="4" name="Slide Number Placeholder 3"/>
          <p:cNvSpPr>
            <a:spLocks noGrp="1"/>
          </p:cNvSpPr>
          <p:nvPr>
            <p:ph type="sldNum" sz="quarter" idx="10"/>
          </p:nvPr>
        </p:nvSpPr>
        <p:spPr/>
        <p:txBody>
          <a:bodyPr/>
          <a:lstStyle/>
          <a:p>
            <a:fld id="{3278B05A-AA74-4754-9EE5-F996372C8AB1}" type="slidenum">
              <a:rPr lang="en-US" smtClean="0"/>
              <a:pPr/>
              <a:t>61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442DA78-8F91-4447-B5F9-09D29697ED65}" type="datetimeFigureOut">
              <a:rPr lang="en-US" smtClean="0"/>
              <a:pPr/>
              <a:t>3/20/2025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6A66564-2852-42AB-8D1D-8A74F4C085D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42DA78-8F91-4447-B5F9-09D29697ED65}"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66564-2852-42AB-8D1D-8A74F4C085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42DA78-8F91-4447-B5F9-09D29697ED65}"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66564-2852-42AB-8D1D-8A74F4C085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42DA78-8F91-4447-B5F9-09D29697ED65}"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66564-2852-42AB-8D1D-8A74F4C085D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442DA78-8F91-4447-B5F9-09D29697ED65}"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66564-2852-42AB-8D1D-8A74F4C085D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442DA78-8F91-4447-B5F9-09D29697ED65}" type="datetimeFigureOut">
              <a:rPr lang="en-US" smtClean="0"/>
              <a:pPr/>
              <a:t>3/20/2025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A66564-2852-42AB-8D1D-8A74F4C085D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442DA78-8F91-4447-B5F9-09D29697ED65}" type="datetimeFigureOut">
              <a:rPr lang="en-US" smtClean="0"/>
              <a:pPr/>
              <a:t>3/20/2025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A66564-2852-42AB-8D1D-8A74F4C085D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442DA78-8F91-4447-B5F9-09D29697ED65}" type="datetimeFigureOut">
              <a:rPr lang="en-US" smtClean="0"/>
              <a:pPr/>
              <a:t>3/20/2025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A66564-2852-42AB-8D1D-8A74F4C085D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42DA78-8F91-4447-B5F9-09D29697ED65}" type="datetimeFigureOut">
              <a:rPr lang="en-US" smtClean="0"/>
              <a:pPr/>
              <a:t>3/20/2025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A66564-2852-42AB-8D1D-8A74F4C085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442DA78-8F91-4447-B5F9-09D29697ED65}" type="datetimeFigureOut">
              <a:rPr lang="en-US" smtClean="0"/>
              <a:pPr/>
              <a:t>3/20/2025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A66564-2852-42AB-8D1D-8A74F4C085D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442DA78-8F91-4447-B5F9-09D29697ED65}" type="datetimeFigureOut">
              <a:rPr lang="en-US" smtClean="0"/>
              <a:pPr/>
              <a:t>3/20/2025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6A66564-2852-42AB-8D1D-8A74F4C085D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442DA78-8F91-4447-B5F9-09D29697ED65}" type="datetimeFigureOut">
              <a:rPr lang="en-US" smtClean="0"/>
              <a:pPr/>
              <a:t>3/20/2025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6A66564-2852-42AB-8D1D-8A74F4C085D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t>Introduction </a:t>
            </a:r>
            <a:r>
              <a:rPr lang="en-US" b="1" dirty="0"/>
              <a:t>to Data Ingestion &amp; Forms of Data</a:t>
            </a:r>
            <a:endParaRPr lang="en-US" dirty="0"/>
          </a:p>
        </p:txBody>
      </p:sp>
      <p:sp>
        <p:nvSpPr>
          <p:cNvPr id="3" name="Subtitle 2"/>
          <p:cNvSpPr>
            <a:spLocks noGrp="1"/>
          </p:cNvSpPr>
          <p:nvPr>
            <p:ph type="subTitle" idx="1"/>
          </p:nvPr>
        </p:nvSpPr>
        <p:spPr>
          <a:xfrm>
            <a:off x="533400" y="3786190"/>
            <a:ext cx="7854696" cy="1194946"/>
          </a:xfrm>
        </p:spPr>
        <p:txBody>
          <a:bodyPr/>
          <a:lstStyle/>
          <a:p>
            <a:r>
              <a:rPr lang="en-US" dirty="0" smtClean="0"/>
              <a:t>Sherin Sebastian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500042"/>
            <a:ext cx="5715040" cy="1143000"/>
          </a:xfrm>
        </p:spPr>
        <p:txBody>
          <a:bodyPr/>
          <a:lstStyle/>
          <a:p>
            <a:r>
              <a:rPr lang="en-US" dirty="0" smtClean="0"/>
              <a:t>Unstructured Data</a:t>
            </a:r>
            <a:endParaRPr lang="en-US" dirty="0"/>
          </a:p>
        </p:txBody>
      </p:sp>
      <p:sp>
        <p:nvSpPr>
          <p:cNvPr id="3" name="Content Placeholder 2"/>
          <p:cNvSpPr>
            <a:spLocks noGrp="1"/>
          </p:cNvSpPr>
          <p:nvPr>
            <p:ph idx="1"/>
          </p:nvPr>
        </p:nvSpPr>
        <p:spPr>
          <a:xfrm>
            <a:off x="457200" y="1643050"/>
            <a:ext cx="8229600" cy="4681550"/>
          </a:xfrm>
        </p:spPr>
        <p:txBody>
          <a:bodyPr>
            <a:normAutofit fontScale="92500" lnSpcReduction="10000"/>
          </a:bodyPr>
          <a:lstStyle/>
          <a:p>
            <a:r>
              <a:rPr lang="en-US" b="1" dirty="0" smtClean="0"/>
              <a:t>Definition:</a:t>
            </a:r>
            <a:r>
              <a:rPr lang="en-US" dirty="0" smtClean="0"/>
              <a:t> Data without a fixed format, difficult to store in traditional databases.</a:t>
            </a:r>
          </a:p>
          <a:p>
            <a:r>
              <a:rPr lang="en-US" b="1" dirty="0" smtClean="0"/>
              <a:t>Common Sources:</a:t>
            </a:r>
            <a:r>
              <a:rPr lang="en-US" dirty="0" smtClean="0"/>
              <a:t/>
            </a:r>
            <a:br>
              <a:rPr lang="en-US" dirty="0" smtClean="0"/>
            </a:br>
            <a:r>
              <a:rPr lang="en-US" dirty="0" smtClean="0"/>
              <a:t> </a:t>
            </a:r>
            <a:r>
              <a:rPr lang="en-US" b="1" dirty="0" smtClean="0"/>
              <a:t>Medical Images</a:t>
            </a:r>
            <a:r>
              <a:rPr lang="en-US" dirty="0" smtClean="0"/>
              <a:t> (X-rays, MRI scans)</a:t>
            </a:r>
            <a:br>
              <a:rPr lang="en-US" dirty="0" smtClean="0"/>
            </a:br>
            <a:r>
              <a:rPr lang="en-US" dirty="0" smtClean="0"/>
              <a:t> </a:t>
            </a:r>
            <a:r>
              <a:rPr lang="en-US" b="1" dirty="0" smtClean="0"/>
              <a:t>Videos &amp; Audio</a:t>
            </a:r>
            <a:r>
              <a:rPr lang="en-US" dirty="0" smtClean="0"/>
              <a:t> (Doctor consultations, patient  interviews)</a:t>
            </a:r>
            <a:br>
              <a:rPr lang="en-US" dirty="0" smtClean="0"/>
            </a:br>
            <a:r>
              <a:rPr lang="en-US" dirty="0" smtClean="0"/>
              <a:t> </a:t>
            </a:r>
            <a:r>
              <a:rPr lang="en-US" b="1" dirty="0" smtClean="0"/>
              <a:t>Social Media Posts &amp; News</a:t>
            </a:r>
            <a:r>
              <a:rPr lang="en-US" dirty="0" smtClean="0"/>
              <a:t> (Twitter trends on "Dengue fever symptoms")</a:t>
            </a:r>
          </a:p>
          <a:p>
            <a:pPr>
              <a:buNone/>
            </a:pPr>
            <a:r>
              <a:rPr lang="en-US" b="1" dirty="0" smtClean="0"/>
              <a:t>Example (Disease Prediction):</a:t>
            </a:r>
            <a:endParaRPr lang="en-US" dirty="0" smtClean="0"/>
          </a:p>
          <a:p>
            <a:r>
              <a:rPr lang="en-US" dirty="0" smtClean="0"/>
              <a:t>AI models analyze </a:t>
            </a:r>
            <a:r>
              <a:rPr lang="en-US" b="1" dirty="0" smtClean="0"/>
              <a:t>X-ray images of lungs</a:t>
            </a:r>
            <a:r>
              <a:rPr lang="en-US" dirty="0" smtClean="0"/>
              <a:t> to detect viral infections.</a:t>
            </a:r>
          </a:p>
          <a:p>
            <a:r>
              <a:rPr lang="en-US" b="1" dirty="0" smtClean="0"/>
              <a:t>Social media posts mentioning "fever, joint pain, rash" in a region</a:t>
            </a:r>
            <a:r>
              <a:rPr lang="en-US" dirty="0" smtClean="0"/>
              <a:t> can signal a </a:t>
            </a:r>
            <a:r>
              <a:rPr lang="en-US" b="1" dirty="0" smtClean="0"/>
              <a:t>Dengue outbreak</a:t>
            </a:r>
            <a:r>
              <a:rPr lang="en-US" dirty="0" smtClean="0"/>
              <a:t>.</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642918"/>
            <a:ext cx="7443814" cy="1143000"/>
          </a:xfrm>
        </p:spPr>
        <p:txBody>
          <a:bodyPr/>
          <a:lstStyle/>
          <a:p>
            <a:r>
              <a:rPr lang="en-US" dirty="0" smtClean="0"/>
              <a:t>Methods of Data Collection</a:t>
            </a:r>
            <a:endParaRPr lang="en-US" dirty="0"/>
          </a:p>
        </p:txBody>
      </p:sp>
      <p:sp>
        <p:nvSpPr>
          <p:cNvPr id="3" name="Content Placeholder 2"/>
          <p:cNvSpPr>
            <a:spLocks noGrp="1"/>
          </p:cNvSpPr>
          <p:nvPr>
            <p:ph idx="1"/>
          </p:nvPr>
        </p:nvSpPr>
        <p:spPr>
          <a:xfrm>
            <a:off x="428596" y="2071678"/>
            <a:ext cx="8229600" cy="4389120"/>
          </a:xfrm>
        </p:spPr>
        <p:txBody>
          <a:bodyPr/>
          <a:lstStyle/>
          <a:p>
            <a:pPr>
              <a:buNone/>
            </a:pPr>
            <a:r>
              <a:rPr lang="en-US" dirty="0" smtClean="0"/>
              <a:t>There are </a:t>
            </a:r>
            <a:r>
              <a:rPr lang="en-US" b="1" dirty="0" smtClean="0"/>
              <a:t>five major ways</a:t>
            </a:r>
            <a:r>
              <a:rPr lang="en-US" dirty="0" smtClean="0"/>
              <a:t> data is collected:</a:t>
            </a:r>
          </a:p>
          <a:p>
            <a:r>
              <a:rPr lang="en-US" b="1" dirty="0" smtClean="0"/>
              <a:t>APIs (Application Programming Interfaces)</a:t>
            </a:r>
          </a:p>
          <a:p>
            <a:r>
              <a:rPr lang="en-US" b="1" dirty="0" err="1" smtClean="0"/>
              <a:t>IoT</a:t>
            </a:r>
            <a:r>
              <a:rPr lang="en-US" b="1" dirty="0" smtClean="0"/>
              <a:t> Sensors &amp; </a:t>
            </a:r>
            <a:r>
              <a:rPr lang="en-US" b="1" dirty="0" err="1" smtClean="0"/>
              <a:t>Wearables</a:t>
            </a:r>
            <a:endParaRPr lang="en-US" b="1" dirty="0" smtClean="0"/>
          </a:p>
          <a:p>
            <a:r>
              <a:rPr lang="en-US" b="1" dirty="0" smtClean="0"/>
              <a:t>Log Files &amp; System Records</a:t>
            </a:r>
          </a:p>
          <a:p>
            <a:r>
              <a:rPr lang="en-US" b="1" dirty="0" smtClean="0"/>
              <a:t>Databases &amp; Electronic Health Records (EHRs)</a:t>
            </a:r>
          </a:p>
          <a:p>
            <a:r>
              <a:rPr lang="en-US" b="1" dirty="0" smtClean="0"/>
              <a:t>Social Media &amp; Web Scraping</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401080" cy="632666"/>
          </a:xfrm>
        </p:spPr>
        <p:txBody>
          <a:bodyPr>
            <a:noAutofit/>
          </a:bodyPr>
          <a:lstStyle/>
          <a:p>
            <a:r>
              <a:rPr lang="en-US" sz="3600" dirty="0" smtClean="0"/>
              <a:t>APIs (Application Programming Interfaces)</a:t>
            </a:r>
            <a:endParaRPr lang="en-US" sz="3600" dirty="0"/>
          </a:p>
        </p:txBody>
      </p:sp>
      <p:sp>
        <p:nvSpPr>
          <p:cNvPr id="3" name="Content Placeholder 2"/>
          <p:cNvSpPr>
            <a:spLocks noGrp="1"/>
          </p:cNvSpPr>
          <p:nvPr>
            <p:ph idx="1"/>
          </p:nvPr>
        </p:nvSpPr>
        <p:spPr>
          <a:xfrm>
            <a:off x="500034" y="1714488"/>
            <a:ext cx="8229600" cy="4824426"/>
          </a:xfrm>
        </p:spPr>
        <p:txBody>
          <a:bodyPr>
            <a:normAutofit/>
          </a:bodyPr>
          <a:lstStyle/>
          <a:p>
            <a:r>
              <a:rPr lang="en-US" b="1" dirty="0" smtClean="0"/>
              <a:t>Definition:</a:t>
            </a:r>
            <a:r>
              <a:rPr lang="en-US" dirty="0" smtClean="0"/>
              <a:t> APIs allow different systems to communicate and exchange data in real-time.</a:t>
            </a:r>
          </a:p>
          <a:p>
            <a:pPr>
              <a:buNone/>
            </a:pPr>
            <a:endParaRPr lang="en-US" dirty="0" smtClean="0"/>
          </a:p>
          <a:p>
            <a:pPr>
              <a:buNone/>
            </a:pPr>
            <a:r>
              <a:rPr lang="en-US" b="1" dirty="0" smtClean="0"/>
              <a:t>Common Sources:</a:t>
            </a:r>
          </a:p>
          <a:p>
            <a:r>
              <a:rPr lang="en-US" dirty="0" smtClean="0"/>
              <a:t> </a:t>
            </a:r>
            <a:r>
              <a:rPr lang="en-US" b="1" dirty="0" smtClean="0"/>
              <a:t>Health APIs</a:t>
            </a:r>
            <a:r>
              <a:rPr lang="en-US" dirty="0" smtClean="0"/>
              <a:t> (WHO, CDC, Hospital databases)</a:t>
            </a:r>
          </a:p>
          <a:p>
            <a:r>
              <a:rPr lang="en-US" b="1" dirty="0" smtClean="0"/>
              <a:t> Weather APIs</a:t>
            </a:r>
            <a:r>
              <a:rPr lang="en-US" dirty="0" smtClean="0"/>
              <a:t> (Humidity &amp; temperature data for disease forecasting)</a:t>
            </a:r>
          </a:p>
          <a:p>
            <a:r>
              <a:rPr lang="en-US" b="1" dirty="0" smtClean="0"/>
              <a:t> Government APIs</a:t>
            </a:r>
            <a:r>
              <a:rPr lang="en-US" dirty="0" smtClean="0"/>
              <a:t> (Disease case reports, vaccination data)</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28596" y="1285860"/>
            <a:ext cx="8229600" cy="4389120"/>
          </a:xfrm>
        </p:spPr>
        <p:txBody>
          <a:bodyPr/>
          <a:lstStyle/>
          <a:p>
            <a:pPr>
              <a:buNone/>
            </a:pPr>
            <a:r>
              <a:rPr lang="en-US" b="1" dirty="0" smtClean="0"/>
              <a:t>Example (Disease Prediction):</a:t>
            </a:r>
          </a:p>
          <a:p>
            <a:pPr>
              <a:buNone/>
            </a:pPr>
            <a:endParaRPr lang="en-US" dirty="0" smtClean="0"/>
          </a:p>
          <a:p>
            <a:r>
              <a:rPr lang="en-US" b="1" dirty="0" smtClean="0"/>
              <a:t>A health tracking app</a:t>
            </a:r>
            <a:r>
              <a:rPr lang="en-US" dirty="0" smtClean="0"/>
              <a:t> collects fever &amp; symptom data from multiple users via an API and sends alerts when unusual spikes are detected.</a:t>
            </a:r>
          </a:p>
          <a:p>
            <a:pPr>
              <a:buNone/>
            </a:pPr>
            <a:endParaRPr lang="en-US" dirty="0" smtClean="0"/>
          </a:p>
          <a:p>
            <a:r>
              <a:rPr lang="en-US" b="1" dirty="0" smtClean="0"/>
              <a:t>Weather APIs</a:t>
            </a:r>
            <a:r>
              <a:rPr lang="en-US" dirty="0" smtClean="0"/>
              <a:t> help predict when mosquito populations may rise, leading to </a:t>
            </a:r>
            <a:r>
              <a:rPr lang="en-US" b="1" dirty="0" smtClean="0"/>
              <a:t>higher Dengue risks.</a:t>
            </a: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642918"/>
            <a:ext cx="5072098" cy="632666"/>
          </a:xfrm>
        </p:spPr>
        <p:txBody>
          <a:bodyPr>
            <a:normAutofit fontScale="90000"/>
          </a:bodyPr>
          <a:lstStyle/>
          <a:p>
            <a:r>
              <a:rPr lang="en-US" sz="4000" dirty="0" err="1" smtClean="0"/>
              <a:t>IoT</a:t>
            </a:r>
            <a:r>
              <a:rPr lang="en-US" sz="4000" dirty="0" smtClean="0"/>
              <a:t> Sensors &amp; </a:t>
            </a:r>
            <a:r>
              <a:rPr lang="en-US" sz="4000" dirty="0" err="1" smtClean="0"/>
              <a:t>Wearables</a:t>
            </a:r>
            <a:endParaRPr lang="en-US" sz="4000" dirty="0"/>
          </a:p>
        </p:txBody>
      </p:sp>
      <p:sp>
        <p:nvSpPr>
          <p:cNvPr id="3" name="Content Placeholder 2"/>
          <p:cNvSpPr>
            <a:spLocks noGrp="1"/>
          </p:cNvSpPr>
          <p:nvPr>
            <p:ph idx="1"/>
          </p:nvPr>
        </p:nvSpPr>
        <p:spPr>
          <a:xfrm>
            <a:off x="457200" y="1714488"/>
            <a:ext cx="8229600" cy="4610112"/>
          </a:xfrm>
        </p:spPr>
        <p:txBody>
          <a:bodyPr/>
          <a:lstStyle/>
          <a:p>
            <a:r>
              <a:rPr lang="en-US" b="1" dirty="0" smtClean="0"/>
              <a:t>Definition:</a:t>
            </a:r>
            <a:r>
              <a:rPr lang="en-US" dirty="0" smtClean="0"/>
              <a:t> </a:t>
            </a:r>
            <a:r>
              <a:rPr lang="en-US" dirty="0" err="1" smtClean="0"/>
              <a:t>IoT</a:t>
            </a:r>
            <a:r>
              <a:rPr lang="en-US" dirty="0" smtClean="0"/>
              <a:t> (Internet of Things) devices collect real-time data from the physical world.</a:t>
            </a:r>
          </a:p>
          <a:p>
            <a:pPr>
              <a:buNone/>
            </a:pPr>
            <a:endParaRPr lang="en-US" dirty="0" smtClean="0"/>
          </a:p>
          <a:p>
            <a:pPr>
              <a:buNone/>
            </a:pPr>
            <a:r>
              <a:rPr lang="en-US" b="1" dirty="0" smtClean="0"/>
              <a:t>Common Sources:</a:t>
            </a:r>
          </a:p>
          <a:p>
            <a:r>
              <a:rPr lang="en-US" b="1" dirty="0" err="1" smtClean="0"/>
              <a:t>Smartwatches</a:t>
            </a:r>
            <a:r>
              <a:rPr lang="en-US" b="1" dirty="0" smtClean="0"/>
              <a:t> &amp; Fitness Bands</a:t>
            </a:r>
            <a:r>
              <a:rPr lang="en-US" dirty="0" smtClean="0"/>
              <a:t> (Heart rate, body temperature)</a:t>
            </a:r>
          </a:p>
          <a:p>
            <a:r>
              <a:rPr lang="en-US" b="1" dirty="0" smtClean="0"/>
              <a:t>Smart Thermometers</a:t>
            </a:r>
            <a:r>
              <a:rPr lang="en-US" dirty="0" smtClean="0"/>
              <a:t> (Detect fever trends in a city)</a:t>
            </a:r>
          </a:p>
          <a:p>
            <a:r>
              <a:rPr lang="en-US" b="1" dirty="0" smtClean="0"/>
              <a:t>Hospital Monitors</a:t>
            </a:r>
            <a:r>
              <a:rPr lang="en-US" dirty="0" smtClean="0"/>
              <a:t> (Blood pressure, oxygen levels in ICUs)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736"/>
            <a:ext cx="8229600" cy="4895864"/>
          </a:xfrm>
        </p:spPr>
        <p:txBody>
          <a:bodyPr/>
          <a:lstStyle/>
          <a:p>
            <a:pPr>
              <a:buNone/>
            </a:pPr>
            <a:r>
              <a:rPr lang="en-US" b="1" dirty="0" smtClean="0"/>
              <a:t>Example (Disease Prediction):</a:t>
            </a:r>
          </a:p>
          <a:p>
            <a:pPr>
              <a:buNone/>
            </a:pPr>
            <a:endParaRPr lang="en-US" dirty="0" smtClean="0"/>
          </a:p>
          <a:p>
            <a:r>
              <a:rPr lang="en-US" dirty="0" smtClean="0"/>
              <a:t>A </a:t>
            </a:r>
            <a:r>
              <a:rPr lang="en-US" b="1" dirty="0" err="1" smtClean="0"/>
              <a:t>smartwatch</a:t>
            </a:r>
            <a:r>
              <a:rPr lang="en-US" b="1" dirty="0" smtClean="0"/>
              <a:t> detects high fever in multiple users in a region</a:t>
            </a:r>
            <a:r>
              <a:rPr lang="en-US" dirty="0" smtClean="0"/>
              <a:t> and sends this data to </a:t>
            </a:r>
            <a:r>
              <a:rPr lang="en-US" b="1" dirty="0" smtClean="0"/>
              <a:t>health agencies</a:t>
            </a:r>
            <a:r>
              <a:rPr lang="en-US" dirty="0" smtClean="0"/>
              <a:t> for early outbreak detection.</a:t>
            </a:r>
          </a:p>
          <a:p>
            <a:pPr>
              <a:buNone/>
            </a:pPr>
            <a:endParaRPr lang="en-US" dirty="0" smtClean="0"/>
          </a:p>
          <a:p>
            <a:r>
              <a:rPr lang="en-US" dirty="0" err="1" smtClean="0"/>
              <a:t>IoT</a:t>
            </a:r>
            <a:r>
              <a:rPr lang="en-US" dirty="0" smtClean="0"/>
              <a:t> sensors in </a:t>
            </a:r>
            <a:r>
              <a:rPr lang="en-US" b="1" dirty="0" smtClean="0"/>
              <a:t>hospitals</a:t>
            </a:r>
            <a:r>
              <a:rPr lang="en-US" dirty="0" smtClean="0"/>
              <a:t> track ICU patients for sudden health deterioration.</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7356" y="714356"/>
            <a:ext cx="6257940" cy="785810"/>
          </a:xfrm>
        </p:spPr>
        <p:txBody>
          <a:bodyPr>
            <a:normAutofit/>
          </a:bodyPr>
          <a:lstStyle/>
          <a:p>
            <a:r>
              <a:rPr lang="en-US" sz="4000" dirty="0" smtClean="0"/>
              <a:t>Log Files &amp; System Records</a:t>
            </a:r>
            <a:endParaRPr lang="en-US" sz="4000" dirty="0"/>
          </a:p>
        </p:txBody>
      </p:sp>
      <p:sp>
        <p:nvSpPr>
          <p:cNvPr id="3" name="Content Placeholder 2"/>
          <p:cNvSpPr>
            <a:spLocks noGrp="1"/>
          </p:cNvSpPr>
          <p:nvPr>
            <p:ph idx="1"/>
          </p:nvPr>
        </p:nvSpPr>
        <p:spPr>
          <a:xfrm>
            <a:off x="457200" y="1714488"/>
            <a:ext cx="8229600" cy="4610112"/>
          </a:xfrm>
        </p:spPr>
        <p:txBody>
          <a:bodyPr/>
          <a:lstStyle/>
          <a:p>
            <a:r>
              <a:rPr lang="en-US" b="1" dirty="0" smtClean="0"/>
              <a:t>Definition:</a:t>
            </a:r>
            <a:r>
              <a:rPr lang="en-US" dirty="0" smtClean="0"/>
              <a:t> Logs store system activity &amp; transactions for analysis.</a:t>
            </a:r>
          </a:p>
          <a:p>
            <a:pPr>
              <a:buNone/>
            </a:pPr>
            <a:r>
              <a:rPr lang="en-US" dirty="0" smtClean="0"/>
              <a:t/>
            </a:r>
            <a:br>
              <a:rPr lang="en-US" dirty="0" smtClean="0"/>
            </a:br>
            <a:r>
              <a:rPr lang="en-US" b="1" dirty="0" smtClean="0"/>
              <a:t>Common Sources:</a:t>
            </a:r>
          </a:p>
          <a:p>
            <a:r>
              <a:rPr lang="en-US" b="1" dirty="0" smtClean="0"/>
              <a:t>Hospital Admission Logs</a:t>
            </a:r>
            <a:r>
              <a:rPr lang="en-US" dirty="0" smtClean="0"/>
              <a:t> (Record number of fever cases per day)</a:t>
            </a:r>
          </a:p>
          <a:p>
            <a:r>
              <a:rPr lang="en-US" b="1" dirty="0" smtClean="0"/>
              <a:t>Medical Equipment Logs</a:t>
            </a:r>
            <a:r>
              <a:rPr lang="en-US" dirty="0" smtClean="0"/>
              <a:t> (Tracking oxygen levels in COVID patients)</a:t>
            </a:r>
          </a:p>
          <a:p>
            <a:r>
              <a:rPr lang="en-US" b="1" dirty="0" smtClean="0"/>
              <a:t>Website &amp; App Logs</a:t>
            </a:r>
            <a:r>
              <a:rPr lang="en-US" dirty="0" smtClean="0"/>
              <a:t> (How many people searched for "Dengue symptoms")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1357298"/>
            <a:ext cx="8229600" cy="4967302"/>
          </a:xfrm>
        </p:spPr>
        <p:txBody>
          <a:bodyPr/>
          <a:lstStyle/>
          <a:p>
            <a:pPr>
              <a:buNone/>
            </a:pPr>
            <a:r>
              <a:rPr lang="en-US" b="1" dirty="0" smtClean="0"/>
              <a:t>Example (Disease Prediction):</a:t>
            </a:r>
          </a:p>
          <a:p>
            <a:pPr>
              <a:buNone/>
            </a:pPr>
            <a:endParaRPr lang="en-US" dirty="0" smtClean="0"/>
          </a:p>
          <a:p>
            <a:r>
              <a:rPr lang="en-US" dirty="0" smtClean="0"/>
              <a:t>If a hospital's </a:t>
            </a:r>
            <a:r>
              <a:rPr lang="en-US" b="1" dirty="0" smtClean="0"/>
              <a:t>admission logs</a:t>
            </a:r>
            <a:r>
              <a:rPr lang="en-US" dirty="0" smtClean="0"/>
              <a:t> show a rise in </a:t>
            </a:r>
            <a:r>
              <a:rPr lang="en-US" b="1" dirty="0" smtClean="0"/>
              <a:t>Dengue cases</a:t>
            </a:r>
            <a:r>
              <a:rPr lang="en-US" dirty="0" smtClean="0"/>
              <a:t>, health officials can take preventive action.</a:t>
            </a:r>
          </a:p>
          <a:p>
            <a:pPr>
              <a:buNone/>
            </a:pPr>
            <a:endParaRPr lang="en-US" dirty="0" smtClean="0"/>
          </a:p>
          <a:p>
            <a:r>
              <a:rPr lang="en-US" b="1" dirty="0" smtClean="0"/>
              <a:t>Google search trends</a:t>
            </a:r>
            <a:r>
              <a:rPr lang="en-US" dirty="0" smtClean="0"/>
              <a:t> for “</a:t>
            </a:r>
            <a:r>
              <a:rPr lang="en-US" dirty="0" err="1" smtClean="0"/>
              <a:t>Nipah</a:t>
            </a:r>
            <a:r>
              <a:rPr lang="en-US" dirty="0" smtClean="0"/>
              <a:t> symptoms” can help predict public concern before an official outbreak.</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857232"/>
            <a:ext cx="8229600" cy="561228"/>
          </a:xfrm>
        </p:spPr>
        <p:txBody>
          <a:bodyPr>
            <a:noAutofit/>
          </a:bodyPr>
          <a:lstStyle/>
          <a:p>
            <a:r>
              <a:rPr lang="en-US" sz="3200" dirty="0" smtClean="0"/>
              <a:t>Databases &amp; Electronic Health Records (EHRs)</a:t>
            </a:r>
            <a:endParaRPr lang="en-US" sz="3200" dirty="0"/>
          </a:p>
        </p:txBody>
      </p:sp>
      <p:sp>
        <p:nvSpPr>
          <p:cNvPr id="3" name="Content Placeholder 2"/>
          <p:cNvSpPr>
            <a:spLocks noGrp="1"/>
          </p:cNvSpPr>
          <p:nvPr>
            <p:ph idx="1"/>
          </p:nvPr>
        </p:nvSpPr>
        <p:spPr>
          <a:xfrm>
            <a:off x="457200" y="1714488"/>
            <a:ext cx="8229600" cy="4143404"/>
          </a:xfrm>
        </p:spPr>
        <p:txBody>
          <a:bodyPr/>
          <a:lstStyle/>
          <a:p>
            <a:r>
              <a:rPr lang="en-US" dirty="0" smtClean="0"/>
              <a:t> </a:t>
            </a:r>
            <a:r>
              <a:rPr lang="en-US" b="1" dirty="0" smtClean="0"/>
              <a:t>Definition:</a:t>
            </a:r>
            <a:r>
              <a:rPr lang="en-US" dirty="0" smtClean="0"/>
              <a:t> Databases store structured patient records for easy access.</a:t>
            </a:r>
            <a:br>
              <a:rPr lang="en-US" dirty="0" smtClean="0"/>
            </a:br>
            <a:r>
              <a:rPr lang="en-US" b="1" dirty="0" smtClean="0"/>
              <a:t>Common Sources:</a:t>
            </a:r>
          </a:p>
          <a:p>
            <a:r>
              <a:rPr lang="en-US" b="1" dirty="0" smtClean="0"/>
              <a:t>Hospital Management Systems</a:t>
            </a:r>
            <a:r>
              <a:rPr lang="en-US" dirty="0" smtClean="0"/>
              <a:t> (EHRs, test results)</a:t>
            </a:r>
          </a:p>
          <a:p>
            <a:r>
              <a:rPr lang="en-US" b="1" dirty="0" smtClean="0"/>
              <a:t>National Health Databases</a:t>
            </a:r>
            <a:r>
              <a:rPr lang="en-US" dirty="0" smtClean="0"/>
              <a:t> (Government records of reported cases)</a:t>
            </a:r>
          </a:p>
          <a:p>
            <a:r>
              <a:rPr lang="en-US" b="1" dirty="0" smtClean="0"/>
              <a:t>Laboratory Reports</a:t>
            </a:r>
            <a:r>
              <a:rPr lang="en-US" dirty="0" smtClean="0"/>
              <a:t> (Blood tests, scans)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84"/>
            <a:ext cx="8229600" cy="5181616"/>
          </a:xfrm>
        </p:spPr>
        <p:txBody>
          <a:bodyPr/>
          <a:lstStyle/>
          <a:p>
            <a:pPr>
              <a:buNone/>
            </a:pPr>
            <a:r>
              <a:rPr lang="en-US" b="1" dirty="0" smtClean="0"/>
              <a:t>Example (Disease Prediction):</a:t>
            </a:r>
          </a:p>
          <a:p>
            <a:pPr>
              <a:buNone/>
            </a:pPr>
            <a:endParaRPr lang="en-US" dirty="0" smtClean="0"/>
          </a:p>
          <a:p>
            <a:r>
              <a:rPr lang="en-US" b="1" dirty="0" smtClean="0"/>
              <a:t>A centralized database</a:t>
            </a:r>
            <a:r>
              <a:rPr lang="en-US" dirty="0" smtClean="0"/>
              <a:t> of all Dengue cases can help </a:t>
            </a:r>
            <a:r>
              <a:rPr lang="en-US" b="1" dirty="0" smtClean="0"/>
              <a:t>track disease spread across states</a:t>
            </a:r>
            <a:r>
              <a:rPr lang="en-US" dirty="0" smtClean="0"/>
              <a:t>.</a:t>
            </a:r>
          </a:p>
          <a:p>
            <a:pPr>
              <a:buNone/>
            </a:pPr>
            <a:endParaRPr lang="en-US" dirty="0" smtClean="0"/>
          </a:p>
          <a:p>
            <a:r>
              <a:rPr lang="en-US" b="1" dirty="0" smtClean="0"/>
              <a:t>Doctors can access patient history in seconds</a:t>
            </a:r>
            <a:r>
              <a:rPr lang="en-US" dirty="0" smtClean="0"/>
              <a:t>, helping in quick diagnosis.</a:t>
            </a: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Data Ingestion</a:t>
            </a:r>
            <a:endParaRPr lang="en-US" dirty="0"/>
          </a:p>
        </p:txBody>
      </p:sp>
      <p:sp>
        <p:nvSpPr>
          <p:cNvPr id="3" name="Content Placeholder 2"/>
          <p:cNvSpPr>
            <a:spLocks noGrp="1"/>
          </p:cNvSpPr>
          <p:nvPr>
            <p:ph idx="1"/>
          </p:nvPr>
        </p:nvSpPr>
        <p:spPr/>
        <p:txBody>
          <a:bodyPr/>
          <a:lstStyle/>
          <a:p>
            <a:r>
              <a:rPr lang="en-US" dirty="0" smtClean="0"/>
              <a:t>The process of collecting and importing data from multiple sources into a </a:t>
            </a:r>
            <a:r>
              <a:rPr lang="en-US" b="1" dirty="0" smtClean="0"/>
              <a:t>central storage system</a:t>
            </a:r>
            <a:r>
              <a:rPr lang="en-US" dirty="0" smtClean="0"/>
              <a:t> for analysis.</a:t>
            </a:r>
          </a:p>
          <a:p>
            <a:pPr>
              <a:buNone/>
            </a:pPr>
            <a:endParaRPr lang="en-US" dirty="0" smtClean="0"/>
          </a:p>
          <a:p>
            <a:r>
              <a:rPr lang="en-US" b="1" dirty="0" smtClean="0"/>
              <a:t>Role in Big </a:t>
            </a:r>
            <a:r>
              <a:rPr lang="en-US" b="1" dirty="0" err="1" smtClean="0"/>
              <a:t>Data:</a:t>
            </a:r>
            <a:r>
              <a:rPr lang="en-US" dirty="0" err="1" smtClean="0"/>
              <a:t>Helps</a:t>
            </a:r>
            <a:r>
              <a:rPr lang="en-US" dirty="0" smtClean="0"/>
              <a:t> in handling </a:t>
            </a:r>
            <a:r>
              <a:rPr lang="en-US" b="1" dirty="0" smtClean="0"/>
              <a:t>large volumes of data</a:t>
            </a:r>
            <a:r>
              <a:rPr lang="en-US" dirty="0" smtClean="0"/>
              <a:t> efficiently.</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8794" y="714356"/>
            <a:ext cx="5972188" cy="561228"/>
          </a:xfrm>
        </p:spPr>
        <p:txBody>
          <a:bodyPr>
            <a:normAutofit fontScale="90000"/>
          </a:bodyPr>
          <a:lstStyle/>
          <a:p>
            <a:r>
              <a:rPr lang="en-US" sz="4000" dirty="0" smtClean="0"/>
              <a:t>Social Media &amp; Web Scraping</a:t>
            </a:r>
            <a:endParaRPr lang="en-US" sz="4000" dirty="0"/>
          </a:p>
        </p:txBody>
      </p:sp>
      <p:sp>
        <p:nvSpPr>
          <p:cNvPr id="3" name="Content Placeholder 2"/>
          <p:cNvSpPr>
            <a:spLocks noGrp="1"/>
          </p:cNvSpPr>
          <p:nvPr>
            <p:ph idx="1"/>
          </p:nvPr>
        </p:nvSpPr>
        <p:spPr>
          <a:xfrm>
            <a:off x="457200" y="1285860"/>
            <a:ext cx="8229600" cy="5038740"/>
          </a:xfrm>
        </p:spPr>
        <p:txBody>
          <a:bodyPr/>
          <a:lstStyle/>
          <a:p>
            <a:r>
              <a:rPr lang="en-US" b="1" dirty="0" smtClean="0"/>
              <a:t>Definition:</a:t>
            </a:r>
            <a:r>
              <a:rPr lang="en-US" dirty="0" smtClean="0"/>
              <a:t> Social media platforms provide real-time insights into public health concerns.</a:t>
            </a:r>
          </a:p>
          <a:p>
            <a:pPr>
              <a:buNone/>
            </a:pPr>
            <a:r>
              <a:rPr lang="en-US" dirty="0" smtClean="0"/>
              <a:t/>
            </a:r>
            <a:br>
              <a:rPr lang="en-US" dirty="0" smtClean="0"/>
            </a:br>
            <a:r>
              <a:rPr lang="en-US" b="1" dirty="0" smtClean="0"/>
              <a:t>Common Sources:</a:t>
            </a:r>
          </a:p>
          <a:p>
            <a:r>
              <a:rPr lang="en-US" b="1" dirty="0" smtClean="0"/>
              <a:t>Twitter, </a:t>
            </a:r>
            <a:r>
              <a:rPr lang="en-US" b="1" dirty="0" err="1" smtClean="0"/>
              <a:t>Facebook</a:t>
            </a:r>
            <a:r>
              <a:rPr lang="en-US" b="1" dirty="0" smtClean="0"/>
              <a:t>, </a:t>
            </a:r>
            <a:r>
              <a:rPr lang="en-US" b="1" dirty="0" err="1" smtClean="0"/>
              <a:t>Reddit</a:t>
            </a:r>
            <a:r>
              <a:rPr lang="en-US" dirty="0" smtClean="0"/>
              <a:t> (Public discussions on symptoms)</a:t>
            </a:r>
          </a:p>
          <a:p>
            <a:r>
              <a:rPr lang="en-US" b="1" dirty="0" smtClean="0"/>
              <a:t>News Websites</a:t>
            </a:r>
            <a:r>
              <a:rPr lang="en-US" dirty="0" smtClean="0"/>
              <a:t> (Reports of new disease outbreaks)</a:t>
            </a:r>
          </a:p>
          <a:p>
            <a:r>
              <a:rPr lang="en-US" b="1" dirty="0" smtClean="0"/>
              <a:t>Google Search Trends</a:t>
            </a:r>
            <a:r>
              <a:rPr lang="en-US" dirty="0" smtClean="0"/>
              <a:t> (Sudden rise in searches for "Fever in Kerala")</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0108"/>
            <a:ext cx="8229600" cy="5324492"/>
          </a:xfrm>
        </p:spPr>
        <p:txBody>
          <a:bodyPr/>
          <a:lstStyle/>
          <a:p>
            <a:pPr>
              <a:buNone/>
            </a:pPr>
            <a:r>
              <a:rPr lang="en-US" b="1" dirty="0" smtClean="0"/>
              <a:t>Example (Disease Prediction):</a:t>
            </a:r>
          </a:p>
          <a:p>
            <a:pPr>
              <a:buNone/>
            </a:pPr>
            <a:endParaRPr lang="en-US" dirty="0" smtClean="0"/>
          </a:p>
          <a:p>
            <a:r>
              <a:rPr lang="en-US" b="1" dirty="0" smtClean="0"/>
              <a:t>Social media analytics detect rising posts about “fever and joint pain” in </a:t>
            </a:r>
            <a:r>
              <a:rPr lang="en-US" b="1" dirty="0" err="1" smtClean="0"/>
              <a:t>Wayanad</a:t>
            </a:r>
            <a:r>
              <a:rPr lang="en-US" b="1" dirty="0" smtClean="0"/>
              <a:t>,</a:t>
            </a:r>
            <a:r>
              <a:rPr lang="en-US" dirty="0" smtClean="0"/>
              <a:t> signaling a possible outbreak.</a:t>
            </a:r>
          </a:p>
          <a:p>
            <a:pPr>
              <a:buNone/>
            </a:pPr>
            <a:endParaRPr lang="en-US" dirty="0" smtClean="0"/>
          </a:p>
          <a:p>
            <a:r>
              <a:rPr lang="en-US" b="1" dirty="0" smtClean="0"/>
              <a:t>Google Search Trends</a:t>
            </a:r>
            <a:r>
              <a:rPr lang="en-US" dirty="0" smtClean="0"/>
              <a:t> showing increased searches for “Mosquito bites and fever” in monsoon seasons.</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8794" y="785794"/>
            <a:ext cx="5257808" cy="704104"/>
          </a:xfrm>
        </p:spPr>
        <p:txBody>
          <a:bodyPr>
            <a:normAutofit/>
          </a:bodyPr>
          <a:lstStyle/>
          <a:p>
            <a:r>
              <a:rPr lang="en-US" sz="4000" dirty="0" smtClean="0"/>
              <a:t>Data Ingestion Pipeline</a:t>
            </a:r>
            <a:endParaRPr lang="en-US" sz="4000" dirty="0"/>
          </a:p>
        </p:txBody>
      </p:sp>
      <p:sp>
        <p:nvSpPr>
          <p:cNvPr id="3" name="Content Placeholder 2"/>
          <p:cNvSpPr>
            <a:spLocks noGrp="1"/>
          </p:cNvSpPr>
          <p:nvPr>
            <p:ph idx="1"/>
          </p:nvPr>
        </p:nvSpPr>
        <p:spPr>
          <a:xfrm>
            <a:off x="457200" y="1714488"/>
            <a:ext cx="8229600" cy="4610112"/>
          </a:xfrm>
        </p:spPr>
        <p:txBody>
          <a:bodyPr>
            <a:normAutofit lnSpcReduction="10000"/>
          </a:bodyPr>
          <a:lstStyle/>
          <a:p>
            <a:r>
              <a:rPr lang="en-US" dirty="0" smtClean="0"/>
              <a:t>A </a:t>
            </a:r>
            <a:r>
              <a:rPr lang="en-US" b="1" dirty="0" smtClean="0"/>
              <a:t>pipeline</a:t>
            </a:r>
            <a:r>
              <a:rPr lang="en-US" dirty="0" smtClean="0"/>
              <a:t> moves data </a:t>
            </a:r>
            <a:r>
              <a:rPr lang="en-US" b="1" dirty="0" smtClean="0"/>
              <a:t>from various sources to a storage system</a:t>
            </a:r>
            <a:r>
              <a:rPr lang="en-US" dirty="0" smtClean="0"/>
              <a:t> for analysis.</a:t>
            </a:r>
          </a:p>
          <a:p>
            <a:pPr>
              <a:buNone/>
            </a:pPr>
            <a:endParaRPr lang="en-US" dirty="0" smtClean="0"/>
          </a:p>
          <a:p>
            <a:r>
              <a:rPr lang="en-US" dirty="0" smtClean="0"/>
              <a:t>In </a:t>
            </a:r>
            <a:r>
              <a:rPr lang="en-US" b="1" dirty="0" smtClean="0"/>
              <a:t>disease prediction</a:t>
            </a:r>
            <a:r>
              <a:rPr lang="en-US" dirty="0" smtClean="0"/>
              <a:t>, real-time data flow helps detect outbreaks early.</a:t>
            </a:r>
          </a:p>
          <a:p>
            <a:pPr>
              <a:buNone/>
            </a:pPr>
            <a:endParaRPr lang="en-US" dirty="0" smtClean="0"/>
          </a:p>
          <a:p>
            <a:pPr>
              <a:buNone/>
            </a:pPr>
            <a:r>
              <a:rPr lang="en-US" b="1" dirty="0" smtClean="0"/>
              <a:t>Example:</a:t>
            </a:r>
            <a:endParaRPr lang="en-US" dirty="0" smtClean="0"/>
          </a:p>
          <a:p>
            <a:r>
              <a:rPr lang="en-US" b="1" dirty="0" smtClean="0"/>
              <a:t>Hospitals, </a:t>
            </a:r>
            <a:r>
              <a:rPr lang="en-US" b="1" dirty="0" err="1" smtClean="0"/>
              <a:t>IoT</a:t>
            </a:r>
            <a:r>
              <a:rPr lang="en-US" b="1" dirty="0" smtClean="0"/>
              <a:t> sensors, and social media collect disease data</a:t>
            </a:r>
            <a:r>
              <a:rPr lang="en-US" dirty="0" smtClean="0"/>
              <a:t> → This data is ingested </a:t>
            </a:r>
            <a:r>
              <a:rPr lang="en-US" b="1" dirty="0" smtClean="0"/>
              <a:t>into a central system</a:t>
            </a:r>
            <a:r>
              <a:rPr lang="en-US" dirty="0" smtClean="0"/>
              <a:t> → It is then </a:t>
            </a:r>
            <a:r>
              <a:rPr lang="en-US" b="1" dirty="0" smtClean="0"/>
              <a:t>stored and analyzed to predict outbreaks</a:t>
            </a:r>
            <a:r>
              <a:rPr lang="en-US" dirty="0" smtClean="0"/>
              <a:t>.</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8794" y="785794"/>
            <a:ext cx="5543560" cy="632666"/>
          </a:xfrm>
        </p:spPr>
        <p:txBody>
          <a:bodyPr>
            <a:normAutofit fontScale="90000"/>
          </a:bodyPr>
          <a:lstStyle/>
          <a:p>
            <a:r>
              <a:rPr lang="en-US" sz="4000" dirty="0" smtClean="0"/>
              <a:t>Three Stages of Data Flow</a:t>
            </a:r>
            <a:endParaRPr lang="en-US" sz="4000" dirty="0"/>
          </a:p>
        </p:txBody>
      </p:sp>
      <p:sp>
        <p:nvSpPr>
          <p:cNvPr id="3" name="Content Placeholder 2"/>
          <p:cNvSpPr>
            <a:spLocks noGrp="1"/>
          </p:cNvSpPr>
          <p:nvPr>
            <p:ph idx="1"/>
          </p:nvPr>
        </p:nvSpPr>
        <p:spPr>
          <a:xfrm>
            <a:off x="457200" y="1571612"/>
            <a:ext cx="8229600" cy="4752988"/>
          </a:xfrm>
        </p:spPr>
        <p:txBody>
          <a:bodyPr/>
          <a:lstStyle/>
          <a:p>
            <a:r>
              <a:rPr lang="en-US" dirty="0" smtClean="0"/>
              <a:t> </a:t>
            </a:r>
            <a:r>
              <a:rPr lang="en-US" b="1" dirty="0" smtClean="0"/>
              <a:t>Data Sources</a:t>
            </a:r>
            <a:r>
              <a:rPr lang="en-US" dirty="0" smtClean="0"/>
              <a:t> – Where the data originates</a:t>
            </a:r>
          </a:p>
          <a:p>
            <a:pPr>
              <a:buNone/>
            </a:pPr>
            <a:endParaRPr lang="en-US" dirty="0" smtClean="0"/>
          </a:p>
          <a:p>
            <a:r>
              <a:rPr lang="en-US" b="1" dirty="0" smtClean="0"/>
              <a:t> Ingestion Layer</a:t>
            </a:r>
            <a:r>
              <a:rPr lang="en-US" dirty="0" smtClean="0"/>
              <a:t> – How the data is collected &amp; processed.</a:t>
            </a:r>
          </a:p>
          <a:p>
            <a:pPr>
              <a:buNone/>
            </a:pPr>
            <a:endParaRPr lang="en-US" dirty="0" smtClean="0"/>
          </a:p>
          <a:p>
            <a:r>
              <a:rPr lang="en-US" b="1" dirty="0" smtClean="0"/>
              <a:t> Storage &amp; Processing</a:t>
            </a:r>
            <a:r>
              <a:rPr lang="en-US" dirty="0" smtClean="0"/>
              <a:t> – Where the data is stored for analysis.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6050" y="928670"/>
            <a:ext cx="3643338" cy="489790"/>
          </a:xfrm>
        </p:spPr>
        <p:txBody>
          <a:bodyPr>
            <a:noAutofit/>
          </a:bodyPr>
          <a:lstStyle/>
          <a:p>
            <a:r>
              <a:rPr lang="en-US" sz="4000" dirty="0" smtClean="0"/>
              <a:t>Ingestion Layer </a:t>
            </a:r>
            <a:endParaRPr lang="en-US" sz="4000" dirty="0"/>
          </a:p>
        </p:txBody>
      </p:sp>
      <p:sp>
        <p:nvSpPr>
          <p:cNvPr id="3" name="Content Placeholder 2"/>
          <p:cNvSpPr>
            <a:spLocks noGrp="1"/>
          </p:cNvSpPr>
          <p:nvPr>
            <p:ph idx="1"/>
          </p:nvPr>
        </p:nvSpPr>
        <p:spPr>
          <a:xfrm>
            <a:off x="457200" y="1714488"/>
            <a:ext cx="8229600" cy="4610112"/>
          </a:xfrm>
        </p:spPr>
        <p:txBody>
          <a:bodyPr>
            <a:normAutofit/>
          </a:bodyPr>
          <a:lstStyle/>
          <a:p>
            <a:r>
              <a:rPr lang="en-US" dirty="0" smtClean="0"/>
              <a:t> </a:t>
            </a:r>
            <a:r>
              <a:rPr lang="en-US" b="1" dirty="0" smtClean="0"/>
              <a:t>Definition:</a:t>
            </a:r>
            <a:r>
              <a:rPr lang="en-US" dirty="0" smtClean="0"/>
              <a:t> This is where data is extracted, transformed, and moved to storage.</a:t>
            </a:r>
          </a:p>
          <a:p>
            <a:endParaRPr lang="en-US" dirty="0" smtClean="0"/>
          </a:p>
          <a:p>
            <a:pPr>
              <a:buNone/>
            </a:pPr>
            <a:r>
              <a:rPr lang="en-US" b="1" dirty="0" smtClean="0"/>
              <a:t>Types of Data Ingestion:</a:t>
            </a:r>
          </a:p>
          <a:p>
            <a:r>
              <a:rPr lang="en-US" b="1" dirty="0" smtClean="0"/>
              <a:t>Batch Ingestion</a:t>
            </a:r>
            <a:r>
              <a:rPr lang="en-US" dirty="0" smtClean="0"/>
              <a:t> – Large data chunks collected periodically. </a:t>
            </a:r>
            <a:r>
              <a:rPr lang="en-US" i="1" dirty="0" smtClean="0"/>
              <a:t>(Example: Daily hospital reports)</a:t>
            </a:r>
          </a:p>
          <a:p>
            <a:r>
              <a:rPr lang="en-US" b="1" dirty="0" smtClean="0"/>
              <a:t>Streaming Ingestion</a:t>
            </a:r>
            <a:r>
              <a:rPr lang="en-US" dirty="0" smtClean="0"/>
              <a:t> – Real-time continuous data. </a:t>
            </a:r>
            <a:r>
              <a:rPr lang="en-US" i="1" dirty="0" smtClean="0"/>
              <a:t>(Example: </a:t>
            </a:r>
            <a:r>
              <a:rPr lang="en-US" i="1" dirty="0" err="1" smtClean="0"/>
              <a:t>IoT</a:t>
            </a:r>
            <a:r>
              <a:rPr lang="en-US" i="1" dirty="0" smtClean="0"/>
              <a:t> sensors sending live temperature readings)</a:t>
            </a:r>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4546" y="785794"/>
            <a:ext cx="5114932" cy="571504"/>
          </a:xfrm>
        </p:spPr>
        <p:txBody>
          <a:bodyPr>
            <a:normAutofit fontScale="90000"/>
          </a:bodyPr>
          <a:lstStyle/>
          <a:p>
            <a:r>
              <a:rPr lang="en-US" sz="4000" dirty="0" smtClean="0"/>
              <a:t>Storage &amp; Processing</a:t>
            </a:r>
            <a:endParaRPr lang="en-US" sz="4000" dirty="0"/>
          </a:p>
        </p:txBody>
      </p:sp>
      <p:sp>
        <p:nvSpPr>
          <p:cNvPr id="3" name="Content Placeholder 2"/>
          <p:cNvSpPr>
            <a:spLocks noGrp="1"/>
          </p:cNvSpPr>
          <p:nvPr>
            <p:ph idx="1"/>
          </p:nvPr>
        </p:nvSpPr>
        <p:spPr>
          <a:xfrm>
            <a:off x="457200" y="1500174"/>
            <a:ext cx="8229600" cy="4824426"/>
          </a:xfrm>
        </p:spPr>
        <p:txBody>
          <a:bodyPr>
            <a:normAutofit/>
          </a:bodyPr>
          <a:lstStyle/>
          <a:p>
            <a:r>
              <a:rPr lang="en-US" b="1" dirty="0" smtClean="0"/>
              <a:t>Definition:</a:t>
            </a:r>
            <a:r>
              <a:rPr lang="en-US" dirty="0" smtClean="0"/>
              <a:t> After ingestion, data is stored for further analysis and AI modeling.</a:t>
            </a:r>
          </a:p>
          <a:p>
            <a:pPr>
              <a:buNone/>
            </a:pPr>
            <a:endParaRPr lang="en-US" dirty="0" smtClean="0"/>
          </a:p>
          <a:p>
            <a:pPr>
              <a:buNone/>
            </a:pPr>
            <a:r>
              <a:rPr lang="en-US" b="1" dirty="0" smtClean="0"/>
              <a:t>Common Storage Solutions:</a:t>
            </a:r>
          </a:p>
          <a:p>
            <a:r>
              <a:rPr lang="en-US" b="1" dirty="0" smtClean="0"/>
              <a:t>Databases (SQL, </a:t>
            </a:r>
            <a:r>
              <a:rPr lang="en-US" b="1" dirty="0" err="1" smtClean="0"/>
              <a:t>NoSQL</a:t>
            </a:r>
            <a:r>
              <a:rPr lang="en-US" b="1" dirty="0" smtClean="0"/>
              <a:t>)</a:t>
            </a:r>
            <a:r>
              <a:rPr lang="en-US" dirty="0" smtClean="0"/>
              <a:t> – Stores structured data (patient details, test results).</a:t>
            </a:r>
          </a:p>
          <a:p>
            <a:r>
              <a:rPr lang="en-US" b="1" dirty="0" smtClean="0"/>
              <a:t>Data Lakes</a:t>
            </a:r>
            <a:r>
              <a:rPr lang="en-US" dirty="0" smtClean="0"/>
              <a:t> – Stores large, raw data (medical images, logs, </a:t>
            </a:r>
            <a:r>
              <a:rPr lang="en-US" dirty="0" err="1" smtClean="0"/>
              <a:t>IoT</a:t>
            </a:r>
            <a:r>
              <a:rPr lang="en-US" dirty="0" smtClean="0"/>
              <a:t> readings).</a:t>
            </a:r>
          </a:p>
          <a:p>
            <a:r>
              <a:rPr lang="en-US" b="1" dirty="0" smtClean="0"/>
              <a:t>Cloud Storage</a:t>
            </a:r>
            <a:r>
              <a:rPr lang="en-US" dirty="0" smtClean="0"/>
              <a:t> – Securely holds health records for global access.</a:t>
            </a:r>
          </a:p>
          <a:p>
            <a:pPr>
              <a:buNone/>
            </a:pP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How These Stages Work Together?</a:t>
            </a:r>
            <a:endParaRPr lang="en-US" sz="4000" dirty="0"/>
          </a:p>
        </p:txBody>
      </p:sp>
      <p:sp>
        <p:nvSpPr>
          <p:cNvPr id="3" name="Content Placeholder 2"/>
          <p:cNvSpPr>
            <a:spLocks noGrp="1"/>
          </p:cNvSpPr>
          <p:nvPr>
            <p:ph idx="1"/>
          </p:nvPr>
        </p:nvSpPr>
        <p:spPr/>
        <p:txBody>
          <a:bodyPr/>
          <a:lstStyle/>
          <a:p>
            <a:r>
              <a:rPr lang="en-US" b="1" smtClean="0"/>
              <a:t>Example: Predicting a Dengue Outbreak</a:t>
            </a:r>
          </a:p>
          <a:p>
            <a:r>
              <a:rPr lang="en-US" b="1" smtClean="0"/>
              <a:t>Data Sources:</a:t>
            </a:r>
            <a:r>
              <a:rPr lang="en-US" smtClean="0"/>
              <a:t> IoT sensors detect high mosquito density in an area.</a:t>
            </a:r>
          </a:p>
          <a:p>
            <a:r>
              <a:rPr lang="en-US" b="1" smtClean="0"/>
              <a:t>Ingestion Layer:</a:t>
            </a:r>
            <a:r>
              <a:rPr lang="en-US" smtClean="0"/>
              <a:t> Data is streamed to a cloud-based health monitoring system.</a:t>
            </a:r>
          </a:p>
          <a:p>
            <a:r>
              <a:rPr lang="en-US" b="1" smtClean="0"/>
              <a:t>Storage &amp; Processing:</a:t>
            </a:r>
            <a:r>
              <a:rPr lang="en-US" smtClean="0"/>
              <a:t> AI analyzes past outbreaks &amp; predicts a high-risk zone.</a:t>
            </a:r>
          </a:p>
          <a:p>
            <a:r>
              <a:rPr lang="en-US" b="1" smtClean="0"/>
              <a:t>Action:</a:t>
            </a:r>
            <a:r>
              <a:rPr lang="en-US" smtClean="0"/>
              <a:t> Authorities send early warnings to the public.</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85794"/>
            <a:ext cx="8229600" cy="500066"/>
          </a:xfrm>
        </p:spPr>
        <p:txBody>
          <a:bodyPr>
            <a:normAutofit fontScale="90000"/>
          </a:bodyPr>
          <a:lstStyle/>
          <a:p>
            <a:pPr algn="ctr"/>
            <a:r>
              <a:rPr lang="en-US" b="1" dirty="0" smtClean="0"/>
              <a:t>Types of Data Ingestion</a:t>
            </a:r>
            <a:endParaRPr lang="en-US" b="1" dirty="0"/>
          </a:p>
        </p:txBody>
      </p:sp>
      <p:sp>
        <p:nvSpPr>
          <p:cNvPr id="3" name="Content Placeholder 2"/>
          <p:cNvSpPr>
            <a:spLocks noGrp="1"/>
          </p:cNvSpPr>
          <p:nvPr>
            <p:ph idx="1"/>
          </p:nvPr>
        </p:nvSpPr>
        <p:spPr>
          <a:xfrm>
            <a:off x="457200" y="1571612"/>
            <a:ext cx="8229600" cy="4752988"/>
          </a:xfrm>
        </p:spPr>
        <p:txBody>
          <a:bodyPr>
            <a:noAutofit/>
          </a:bodyPr>
          <a:lstStyle/>
          <a:p>
            <a:r>
              <a:rPr lang="en-US" altLang="en-GB" sz="2000" b="1">
                <a:sym typeface="+mn-ea"/>
              </a:rPr>
              <a:t>Batch Processing :</a:t>
            </a:r>
            <a:endParaRPr lang="en-US" altLang="en-GB" sz="2000" b="1"/>
          </a:p>
          <a:p>
            <a:pPr marL="0" indent="457200">
              <a:buNone/>
            </a:pPr>
            <a:r>
              <a:rPr lang="en-US" altLang="en-GB" sz="2000" b="1">
                <a:sym typeface="+mn-ea"/>
              </a:rPr>
              <a:t>- </a:t>
            </a:r>
            <a:r>
              <a:rPr lang="en-US" altLang="en-GB" sz="2000">
                <a:sym typeface="+mn-ea"/>
              </a:rPr>
              <a:t>Data is processed at predefined intervals</a:t>
            </a:r>
          </a:p>
          <a:p>
            <a:pPr marL="0" indent="457200">
              <a:buNone/>
            </a:pPr>
            <a:r>
              <a:rPr lang="en-US" altLang="en-GB" sz="2000">
                <a:sym typeface="+mn-ea"/>
              </a:rPr>
              <a:t> (e.g.hourly,daily,or weekly)</a:t>
            </a:r>
            <a:endParaRPr lang="en-US" altLang="en-GB" sz="2000"/>
          </a:p>
          <a:p>
            <a:pPr marL="0" indent="457200">
              <a:buNone/>
            </a:pPr>
            <a:r>
              <a:rPr lang="en-US" altLang="en-GB" sz="2000" b="1">
                <a:sym typeface="+mn-ea"/>
              </a:rPr>
              <a:t>- </a:t>
            </a:r>
            <a:r>
              <a:rPr lang="en-US" altLang="en-GB" sz="2000">
                <a:sym typeface="+mn-ea"/>
              </a:rPr>
              <a:t>Suitable for scenarios where immediate processing is not </a:t>
            </a:r>
          </a:p>
          <a:p>
            <a:pPr marL="0" indent="457200">
              <a:buNone/>
            </a:pPr>
            <a:r>
              <a:rPr lang="en-US" altLang="en-GB" sz="2000">
                <a:sym typeface="+mn-ea"/>
              </a:rPr>
              <a:t>   required. </a:t>
            </a:r>
          </a:p>
          <a:p>
            <a:pPr marL="342900" indent="-342900"/>
            <a:r>
              <a:rPr lang="en-US" altLang="en-GB" sz="2000" b="1">
                <a:sym typeface="+mn-ea"/>
              </a:rPr>
              <a:t>Real-Time Streaming :</a:t>
            </a:r>
            <a:r>
              <a:rPr lang="en-US" altLang="en-GB" sz="2000">
                <a:sym typeface="+mn-ea"/>
              </a:rPr>
              <a:t> </a:t>
            </a:r>
            <a:endParaRPr lang="en-US" altLang="en-GB" sz="2000"/>
          </a:p>
          <a:p>
            <a:pPr marL="0" indent="457200">
              <a:buNone/>
            </a:pPr>
            <a:r>
              <a:rPr lang="en-US" altLang="en-GB" sz="2000" b="1">
                <a:sym typeface="+mn-ea"/>
              </a:rPr>
              <a:t>- </a:t>
            </a:r>
            <a:r>
              <a:rPr lang="en-US" altLang="en-GB" sz="2000">
                <a:sym typeface="+mn-ea"/>
              </a:rPr>
              <a:t>Data is ingested and processed instantly as it arrives.</a:t>
            </a:r>
            <a:endParaRPr lang="en-US" altLang="en-GB" sz="2000"/>
          </a:p>
          <a:p>
            <a:pPr marL="0" indent="457200">
              <a:buNone/>
            </a:pPr>
            <a:r>
              <a:rPr lang="en-US" altLang="en-GB" sz="2000" b="1">
                <a:sym typeface="+mn-ea"/>
              </a:rPr>
              <a:t>- </a:t>
            </a:r>
            <a:r>
              <a:rPr lang="en-US" altLang="en-GB" sz="2000">
                <a:sym typeface="+mn-ea"/>
              </a:rPr>
              <a:t>Used in situations where real-time insights are critical.</a:t>
            </a:r>
            <a:endParaRPr lang="en-US" altLang="en-GB" sz="2000"/>
          </a:p>
          <a:p>
            <a:r>
              <a:rPr lang="en-US" altLang="en-GB" sz="2000" b="1">
                <a:sym typeface="+mn-ea"/>
              </a:rPr>
              <a:t>Lambda Architecture :</a:t>
            </a:r>
            <a:endParaRPr lang="en-US" altLang="en-GB" sz="2000" b="1"/>
          </a:p>
          <a:p>
            <a:pPr marL="0" indent="457200">
              <a:buNone/>
            </a:pPr>
            <a:r>
              <a:rPr lang="en-US" altLang="en-GB" sz="2000" b="1">
                <a:sym typeface="+mn-ea"/>
              </a:rPr>
              <a:t>- </a:t>
            </a:r>
            <a:r>
              <a:rPr lang="en-US" altLang="en-GB" sz="2000">
                <a:sym typeface="+mn-ea"/>
              </a:rPr>
              <a:t>A hybrid approach that combines real-time and batch processing.</a:t>
            </a:r>
            <a:endParaRPr lang="en-US" altLang="en-GB" sz="2000"/>
          </a:p>
          <a:p>
            <a:pPr marL="0" indent="457200">
              <a:buNone/>
            </a:pPr>
            <a:r>
              <a:rPr lang="en-US" altLang="en-GB" sz="2000" b="1">
                <a:sym typeface="+mn-ea"/>
              </a:rPr>
              <a:t>- </a:t>
            </a:r>
            <a:r>
              <a:rPr lang="en-US" altLang="en-GB" sz="2000">
                <a:sym typeface="+mn-ea"/>
              </a:rPr>
              <a:t>Ensures both historical data analysis and low-latency access to </a:t>
            </a:r>
            <a:endParaRPr lang="en-US" altLang="en-GB" sz="2000"/>
          </a:p>
          <a:p>
            <a:pPr marL="0" indent="457200">
              <a:buNone/>
            </a:pPr>
            <a:r>
              <a:rPr lang="en-US" altLang="en-GB" sz="2000">
                <a:sym typeface="+mn-ea"/>
              </a:rPr>
              <a:t>  fresh data.</a:t>
            </a:r>
            <a:endParaRPr lang="en-US" altLang="en-GB" sz="2000"/>
          </a:p>
          <a:p>
            <a:pPr marL="0" indent="0">
              <a:buNone/>
            </a:pPr>
            <a:endParaRPr lang="en-US" altLang="en-GB"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GB" b="1">
                <a:sym typeface="+mn-ea"/>
              </a:rPr>
              <a:t>How Data Ingestion Works in Big Data?</a:t>
            </a:r>
            <a:endParaRPr lang="en-GB" altLang="en-US" b="1"/>
          </a:p>
        </p:txBody>
      </p:sp>
      <p:sp>
        <p:nvSpPr>
          <p:cNvPr id="3" name="Content Placeholder 2"/>
          <p:cNvSpPr>
            <a:spLocks noGrp="1"/>
          </p:cNvSpPr>
          <p:nvPr>
            <p:ph idx="1"/>
          </p:nvPr>
        </p:nvSpPr>
        <p:spPr/>
        <p:txBody>
          <a:bodyPr>
            <a:normAutofit fontScale="90000"/>
          </a:bodyPr>
          <a:lstStyle/>
          <a:p>
            <a:pPr marL="0" indent="0">
              <a:buNone/>
            </a:pPr>
            <a:r>
              <a:rPr lang="en-US" altLang="en-GB">
                <a:sym typeface="+mn-ea"/>
              </a:rPr>
              <a:t>Data ingestion is fundamental to big data analytics, allowing organizations to efficiently collect, process, and analyze vast datasets.</a:t>
            </a:r>
            <a:endParaRPr lang="en-US" altLang="en-GB"/>
          </a:p>
          <a:p>
            <a:pPr marL="0" indent="0">
              <a:buNone/>
            </a:pPr>
            <a:endParaRPr lang="en-US" altLang="en-GB"/>
          </a:p>
          <a:p>
            <a:pPr marL="0" indent="0">
              <a:buNone/>
            </a:pPr>
            <a:r>
              <a:rPr lang="en-US" altLang="en-GB" b="1">
                <a:sym typeface="+mn-ea"/>
              </a:rPr>
              <a:t>Step-by-Step Process:</a:t>
            </a:r>
            <a:endParaRPr lang="en-US" altLang="en-GB" b="1"/>
          </a:p>
          <a:p>
            <a:r>
              <a:rPr lang="en-US" altLang="en-GB" b="1">
                <a:sym typeface="+mn-ea"/>
              </a:rPr>
              <a:t>Data Collection </a:t>
            </a:r>
            <a:r>
              <a:rPr lang="en-US" altLang="en-GB">
                <a:sym typeface="+mn-ea"/>
              </a:rPr>
              <a:t>– Data is gathered from sources such as databases, APIs, IoT devices, logs, and social media.</a:t>
            </a:r>
            <a:endParaRPr lang="en-US" altLang="en-GB"/>
          </a:p>
          <a:p>
            <a:r>
              <a:rPr lang="en-US" altLang="en-GB" b="1">
                <a:sym typeface="+mn-ea"/>
              </a:rPr>
              <a:t>Data Transport</a:t>
            </a:r>
            <a:r>
              <a:rPr lang="en-US" altLang="en-GB">
                <a:sym typeface="+mn-ea"/>
              </a:rPr>
              <a:t> – Messaging queues like Kafka, RabbitMQ, and AWS Kinesis facilitate efficient data movement.</a:t>
            </a:r>
            <a:endParaRPr lang="en-US" altLang="en-GB"/>
          </a:p>
          <a:p>
            <a:r>
              <a:rPr lang="en-US" altLang="en-GB" b="1">
                <a:sym typeface="+mn-ea"/>
              </a:rPr>
              <a:t>Data Transformation</a:t>
            </a:r>
            <a:r>
              <a:rPr lang="en-US" altLang="en-GB">
                <a:sym typeface="+mn-ea"/>
              </a:rPr>
              <a:t> – Raw data is cleaned, filtered, and formatted for consistency.</a:t>
            </a:r>
            <a:endParaRPr lang="en-US" altLang="en-GB"/>
          </a:p>
          <a:p>
            <a:endParaRPr lang="en-GB" alt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78865"/>
            <a:ext cx="8229600" cy="5245735"/>
          </a:xfrm>
        </p:spPr>
        <p:txBody>
          <a:bodyPr/>
          <a:lstStyle/>
          <a:p>
            <a:r>
              <a:rPr lang="en-US" altLang="en-GB" sz="2400" b="1">
                <a:sym typeface="+mn-ea"/>
              </a:rPr>
              <a:t>Data Storage</a:t>
            </a:r>
            <a:r>
              <a:rPr lang="en-US" altLang="en-GB" sz="2400">
                <a:sym typeface="+mn-ea"/>
              </a:rPr>
              <a:t> – Processed data is stored in data lakes (Hadoop, S3, Azure Blob) or data warehouses (Redshift, BigQuery).</a:t>
            </a:r>
            <a:endParaRPr lang="en-US" altLang="en-GB" sz="2400"/>
          </a:p>
          <a:p>
            <a:r>
              <a:rPr lang="en-US" altLang="en-GB" sz="2400" b="1">
                <a:sym typeface="+mn-ea"/>
              </a:rPr>
              <a:t>Data Processing &amp; Analytics</a:t>
            </a:r>
            <a:r>
              <a:rPr lang="en-US" altLang="en-GB" sz="2400">
                <a:sym typeface="+mn-ea"/>
              </a:rPr>
              <a:t> – Frameworks like Apache Spark and Flink enable real-time analysis and machine learning applications.</a:t>
            </a:r>
            <a:endParaRPr lang="en-US" altLang="en-GB" sz="2400"/>
          </a:p>
          <a:p>
            <a:r>
              <a:rPr lang="en-US" altLang="en-GB" sz="2400" b="1">
                <a:sym typeface="+mn-ea"/>
              </a:rPr>
              <a:t>Automation with Pipelines </a:t>
            </a:r>
            <a:r>
              <a:rPr lang="en-US" altLang="en-GB" sz="2400">
                <a:sym typeface="+mn-ea"/>
              </a:rPr>
              <a:t>– ETL (Extract, Transform, Load) and ELT (Extract, Load, Transform) pipelines streamline ingestion workflows.</a:t>
            </a:r>
            <a:endParaRPr lang="en-GB" altLang="en-US"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28596" y="1214422"/>
            <a:ext cx="8229600" cy="4572032"/>
          </a:xfrm>
        </p:spPr>
        <p:txBody>
          <a:bodyPr/>
          <a:lstStyle/>
          <a:p>
            <a:r>
              <a:rPr lang="en-US" b="1" dirty="0" smtClean="0"/>
              <a:t>Real-Time Example (Disease Prediction):</a:t>
            </a:r>
            <a:endParaRPr lang="en-US" dirty="0" smtClean="0"/>
          </a:p>
          <a:p>
            <a:r>
              <a:rPr lang="en-US" dirty="0" smtClean="0"/>
              <a:t>Hospitals, clinics, and government agencies collect patient records, test reports, and real-time case updates.</a:t>
            </a:r>
          </a:p>
          <a:p>
            <a:r>
              <a:rPr lang="en-US" dirty="0" smtClean="0"/>
              <a:t>Data is ingested into a </a:t>
            </a:r>
            <a:r>
              <a:rPr lang="en-US" b="1" dirty="0" smtClean="0"/>
              <a:t>centralized system</a:t>
            </a:r>
            <a:r>
              <a:rPr lang="en-US" dirty="0" smtClean="0"/>
              <a:t> for tracking outbreaks like </a:t>
            </a:r>
            <a:r>
              <a:rPr lang="en-US" b="1" dirty="0" err="1" smtClean="0"/>
              <a:t>Nipah</a:t>
            </a:r>
            <a:r>
              <a:rPr lang="en-US" b="1" dirty="0" smtClean="0"/>
              <a:t> or Dengue.</a:t>
            </a:r>
            <a:endParaRPr lang="en-US"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GB" b="1">
                <a:sym typeface="+mn-ea"/>
              </a:rPr>
              <a:t>Handling Volume, Velocity, Variety</a:t>
            </a:r>
            <a:endParaRPr lang="en-GB" altLang="en-US"/>
          </a:p>
        </p:txBody>
      </p:sp>
      <p:sp>
        <p:nvSpPr>
          <p:cNvPr id="3" name="Content Placeholder 2"/>
          <p:cNvSpPr>
            <a:spLocks noGrp="1"/>
          </p:cNvSpPr>
          <p:nvPr>
            <p:ph idx="1"/>
          </p:nvPr>
        </p:nvSpPr>
        <p:spPr/>
        <p:txBody>
          <a:bodyPr>
            <a:normAutofit fontScale="97500" lnSpcReduction="10000"/>
          </a:bodyPr>
          <a:lstStyle/>
          <a:p>
            <a:pPr marL="0" indent="0">
              <a:buNone/>
            </a:pPr>
            <a:r>
              <a:rPr lang="en-US" altLang="en-GB">
                <a:sym typeface="+mn-ea"/>
              </a:rPr>
              <a:t>Big Data is defined by its 3Vs: Volume, Velocity, and Variety. A robust data ingestion system must effectively handle these challenges:</a:t>
            </a:r>
            <a:endParaRPr lang="en-US" altLang="en-GB"/>
          </a:p>
          <a:p>
            <a:pPr marL="0" indent="0">
              <a:buNone/>
            </a:pPr>
            <a:endParaRPr lang="en-US" altLang="en-GB"/>
          </a:p>
          <a:p>
            <a:pPr marL="0" indent="0">
              <a:buNone/>
            </a:pPr>
            <a:r>
              <a:rPr lang="en-US" altLang="en-GB" b="1">
                <a:sym typeface="+mn-ea"/>
              </a:rPr>
              <a:t>Volume (Large Data Size)</a:t>
            </a:r>
            <a:endParaRPr lang="en-US" altLang="en-GB"/>
          </a:p>
          <a:p>
            <a:r>
              <a:rPr lang="en-US" altLang="en-GB">
                <a:sym typeface="+mn-ea"/>
              </a:rPr>
              <a:t>Organizations process terabytes to petabytes of data daily.</a:t>
            </a:r>
            <a:endParaRPr lang="en-US" altLang="en-GB"/>
          </a:p>
          <a:p>
            <a:r>
              <a:rPr lang="en-US" altLang="en-GB">
                <a:sym typeface="+mn-ea"/>
              </a:rPr>
              <a:t>Scalable storage solutions like HDFS, Amazon S3, and Google Cloud Storage accommodate vast data sets.</a:t>
            </a:r>
            <a:endParaRPr lang="en-US" altLang="en-GB"/>
          </a:p>
          <a:p>
            <a:r>
              <a:rPr lang="en-US" altLang="en-GB">
                <a:sym typeface="+mn-ea"/>
              </a:rPr>
              <a:t>Distributed frameworks such as Apache Spark and Hadoop manage large-scale processing efficiently.</a:t>
            </a:r>
            <a:endParaRPr lang="en-US" altLang="en-GB"/>
          </a:p>
          <a:p>
            <a:endParaRPr lang="en-GB" alt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75665"/>
            <a:ext cx="8229600" cy="5448935"/>
          </a:xfrm>
        </p:spPr>
        <p:txBody>
          <a:bodyPr>
            <a:normAutofit/>
          </a:bodyPr>
          <a:lstStyle/>
          <a:p>
            <a:pPr marL="0" indent="0">
              <a:buNone/>
            </a:pPr>
            <a:r>
              <a:rPr lang="en-US" altLang="en-GB" sz="2400" b="1">
                <a:sym typeface="+mn-ea"/>
              </a:rPr>
              <a:t>Velocity (Speed of Data Inflow)</a:t>
            </a:r>
            <a:endParaRPr lang="en-US" altLang="en-GB" sz="2400"/>
          </a:p>
          <a:p>
            <a:r>
              <a:rPr lang="en-US" altLang="en-GB" sz="2400">
                <a:sym typeface="+mn-ea"/>
              </a:rPr>
              <a:t>Data streams rapidly from IoT sensors, social media, and financial transactions.</a:t>
            </a:r>
            <a:endParaRPr lang="en-US" altLang="en-GB" sz="2400"/>
          </a:p>
          <a:p>
            <a:r>
              <a:rPr lang="en-US" altLang="en-GB" sz="2400">
                <a:sym typeface="+mn-ea"/>
              </a:rPr>
              <a:t>Real-time ingestion solutions include Apache Kafka, Apache Flink, and AWS Kinesis.</a:t>
            </a:r>
            <a:endParaRPr lang="en-US" altLang="en-GB" sz="2400"/>
          </a:p>
          <a:p>
            <a:r>
              <a:rPr lang="en-US" altLang="en-GB" sz="2400">
                <a:sym typeface="+mn-ea"/>
              </a:rPr>
              <a:t>Stream processing ensures timely decision-making and analytics.</a:t>
            </a:r>
            <a:endParaRPr lang="en-US" altLang="en-GB" sz="2400"/>
          </a:p>
          <a:p>
            <a:endParaRPr lang="en-US" altLang="en-GB" sz="2400"/>
          </a:p>
          <a:p>
            <a:pPr marL="0" indent="0">
              <a:buNone/>
            </a:pPr>
            <a:r>
              <a:rPr lang="en-US" altLang="en-GB" sz="2400" b="1">
                <a:sym typeface="+mn-ea"/>
              </a:rPr>
              <a:t>Variety (Different Data Types)</a:t>
            </a:r>
            <a:endParaRPr lang="en-US" altLang="en-GB" sz="2400"/>
          </a:p>
          <a:p>
            <a:r>
              <a:rPr lang="en-US" altLang="en-GB" sz="2400">
                <a:sym typeface="+mn-ea"/>
              </a:rPr>
              <a:t>Data appears in structured (SQL tables), semi-structured (JSON, XML, CSV), and unstructured (images, videos, logs) formats.</a:t>
            </a:r>
            <a:endParaRPr lang="en-US" altLang="en-GB" sz="2400"/>
          </a:p>
          <a:p>
            <a:r>
              <a:rPr lang="en-US" altLang="en-GB" sz="2400">
                <a:sym typeface="+mn-ea"/>
              </a:rPr>
              <a:t>ETL and ELT pipelines process diverse data sources.</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ltLang="en-GB" b="1">
                <a:sym typeface="+mn-ea"/>
              </a:rPr>
              <a:t>Ensuring Quality &amp; Governance</a:t>
            </a:r>
            <a:endParaRPr lang="en-GB" altLang="en-US"/>
          </a:p>
        </p:txBody>
      </p:sp>
      <p:sp>
        <p:nvSpPr>
          <p:cNvPr id="3" name="Content Placeholder 2"/>
          <p:cNvSpPr>
            <a:spLocks noGrp="1"/>
          </p:cNvSpPr>
          <p:nvPr>
            <p:ph idx="1"/>
          </p:nvPr>
        </p:nvSpPr>
        <p:spPr/>
        <p:txBody>
          <a:bodyPr>
            <a:normAutofit fontScale="92500" lnSpcReduction="10000"/>
          </a:bodyPr>
          <a:lstStyle/>
          <a:p>
            <a:pPr marL="0" indent="0">
              <a:buNone/>
            </a:pPr>
            <a:r>
              <a:rPr lang="en-US" altLang="en-GB" sz="2400">
                <a:sym typeface="+mn-ea"/>
              </a:rPr>
              <a:t>Maintaining data integrity and compliance is essential for reliable analytics and regulatory adherence. Organizations implement Data Quality and Data Governance measures to ensure accuracy and security.</a:t>
            </a:r>
            <a:endParaRPr lang="en-US" altLang="en-GB" sz="2400"/>
          </a:p>
          <a:p>
            <a:pPr marL="0" indent="0">
              <a:buNone/>
            </a:pPr>
            <a:endParaRPr lang="en-US" altLang="en-GB" sz="2400"/>
          </a:p>
          <a:p>
            <a:pPr marL="0" indent="0">
              <a:buNone/>
            </a:pPr>
            <a:r>
              <a:rPr lang="en-US" altLang="en-GB" sz="2400" b="1">
                <a:sym typeface="+mn-ea"/>
              </a:rPr>
              <a:t>Data Quality</a:t>
            </a:r>
            <a:endParaRPr lang="en-US" altLang="en-GB" sz="2400"/>
          </a:p>
          <a:p>
            <a:r>
              <a:rPr lang="en-US" altLang="en-GB" sz="2400">
                <a:sym typeface="+mn-ea"/>
              </a:rPr>
              <a:t>Data Validation – Rules-based validation (e.g., checking timestamps, enforcing correct data types).</a:t>
            </a:r>
            <a:endParaRPr lang="en-US" altLang="en-GB" sz="2400"/>
          </a:p>
          <a:p>
            <a:r>
              <a:rPr lang="en-US" altLang="en-GB" sz="2400">
                <a:sym typeface="+mn-ea"/>
              </a:rPr>
              <a:t>Data Cleaning – Handling missing, duplicate, or incorrect records before storage.</a:t>
            </a:r>
            <a:endParaRPr lang="en-US" altLang="en-GB" sz="2400"/>
          </a:p>
          <a:p>
            <a:r>
              <a:rPr lang="en-US" altLang="en-GB" sz="2400">
                <a:sym typeface="+mn-ea"/>
              </a:rPr>
              <a:t>Schema Enforcement – Defining structured schemas using frameworks like Apache Avro and Parquet.</a:t>
            </a:r>
            <a:endParaRPr lang="en-US" altLang="en-GB" sz="2400"/>
          </a:p>
          <a:p>
            <a:pPr marL="0" indent="0">
              <a:buNone/>
            </a:pPr>
            <a:endParaRPr lang="en-US" altLang="en-GB"/>
          </a:p>
          <a:p>
            <a:endParaRPr lang="en-GB" alt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47115"/>
            <a:ext cx="8229600" cy="5277485"/>
          </a:xfrm>
        </p:spPr>
        <p:txBody>
          <a:bodyPr/>
          <a:lstStyle/>
          <a:p>
            <a:pPr marL="0" indent="0">
              <a:buNone/>
            </a:pPr>
            <a:r>
              <a:rPr lang="en-US" altLang="en-GB" sz="2400" b="1">
                <a:sym typeface="+mn-ea"/>
              </a:rPr>
              <a:t>Data Governance</a:t>
            </a:r>
            <a:endParaRPr lang="en-US" altLang="en-GB" sz="2400"/>
          </a:p>
          <a:p>
            <a:r>
              <a:rPr lang="en-US" altLang="en-GB" sz="2400">
                <a:sym typeface="+mn-ea"/>
              </a:rPr>
              <a:t>Access Control &amp; Security – Role-Based Access Control (RBAC), encryption, and authentication (e.g., Kerberos, OAuth).</a:t>
            </a:r>
            <a:endParaRPr lang="en-US" altLang="en-GB" sz="2400"/>
          </a:p>
          <a:p>
            <a:r>
              <a:rPr lang="en-US" altLang="en-GB" sz="2400">
                <a:sym typeface="+mn-ea"/>
              </a:rPr>
              <a:t>Regulatory Compliance – Ensuring adherence to GDPR, HIPAA, and CCPA regulations.</a:t>
            </a:r>
            <a:endParaRPr lang="en-US" altLang="en-GB" sz="2400"/>
          </a:p>
          <a:p>
            <a:r>
              <a:rPr lang="en-US" altLang="en-GB" sz="2400">
                <a:sym typeface="+mn-ea"/>
              </a:rPr>
              <a:t>Metadata Management – Tracking data lineage and ownership using tools like Apache Atlas and Collibra.</a:t>
            </a:r>
            <a:endParaRPr lang="en-US" altLang="en-GB" sz="2400"/>
          </a:p>
          <a:p>
            <a:endParaRPr lang="en-GB" altLang="en-US"/>
          </a:p>
          <a:p>
            <a:endParaRPr lang="en-GB" alt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GB" b="1">
                <a:sym typeface="+mn-ea"/>
              </a:rPr>
              <a:t>Capabilities of Data Ingestion Tools</a:t>
            </a:r>
            <a:endParaRPr lang="en-GB" altLang="en-US"/>
          </a:p>
        </p:txBody>
      </p:sp>
      <p:sp>
        <p:nvSpPr>
          <p:cNvPr id="3" name="Content Placeholder 2"/>
          <p:cNvSpPr>
            <a:spLocks noGrp="1"/>
          </p:cNvSpPr>
          <p:nvPr>
            <p:ph idx="1"/>
          </p:nvPr>
        </p:nvSpPr>
        <p:spPr/>
        <p:txBody>
          <a:bodyPr>
            <a:normAutofit lnSpcReduction="10000"/>
          </a:bodyPr>
          <a:lstStyle/>
          <a:p>
            <a:pPr marL="0" indent="0">
              <a:buNone/>
            </a:pPr>
            <a:r>
              <a:rPr lang="en-US" altLang="en-GB" sz="2400">
                <a:sym typeface="+mn-ea"/>
              </a:rPr>
              <a:t>To ensure efficiency and reliability, data ingestion tools should support:</a:t>
            </a:r>
            <a:endParaRPr lang="en-US" altLang="en-GB" sz="2400"/>
          </a:p>
          <a:p>
            <a:pPr marL="0" indent="0">
              <a:buNone/>
            </a:pPr>
            <a:endParaRPr lang="en-US" altLang="en-GB" sz="2400"/>
          </a:p>
          <a:p>
            <a:r>
              <a:rPr lang="en-US" altLang="en-GB" sz="2400">
                <a:sym typeface="+mn-ea"/>
              </a:rPr>
              <a:t>Security &amp; Privacy: Ensuring data protection and compliance with regulations like GDPR and HIPAA.</a:t>
            </a:r>
            <a:endParaRPr lang="en-US" altLang="en-GB" sz="2400"/>
          </a:p>
          <a:p>
            <a:r>
              <a:rPr lang="en-US" altLang="en-GB" sz="2400">
                <a:sym typeface="+mn-ea"/>
              </a:rPr>
              <a:t>Scalability: Handling increasing data volumes without performance degradation.</a:t>
            </a:r>
            <a:endParaRPr lang="en-US" altLang="en-GB" sz="2400"/>
          </a:p>
          <a:p>
            <a:r>
              <a:rPr lang="en-US" altLang="en-GB" sz="2400">
                <a:sym typeface="+mn-ea"/>
              </a:rPr>
              <a:t>Data Flow Tracking &amp; Visualization: Providing real-time monitoring and traceability.</a:t>
            </a:r>
            <a:endParaRPr lang="en-US" altLang="en-GB" sz="2400"/>
          </a:p>
          <a:p>
            <a:r>
              <a:rPr lang="en-US" altLang="en-GB" sz="2400">
                <a:sym typeface="+mn-ea"/>
              </a:rPr>
              <a:t>Unstructured Data Handling: Managing structured, semi-structured, and unstructured data efficiently.</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45"/>
            <a:ext cx="8229600" cy="5304155"/>
          </a:xfrm>
        </p:spPr>
        <p:txBody>
          <a:bodyPr/>
          <a:lstStyle/>
          <a:p>
            <a:r>
              <a:rPr lang="en-US" altLang="en-GB" sz="2400">
                <a:sym typeface="+mn-ea"/>
              </a:rPr>
              <a:t>Real-Time Data Ingestion: Processing continuous data streams with minimal latency.</a:t>
            </a:r>
            <a:endParaRPr lang="en-US" altLang="en-GB" sz="2400"/>
          </a:p>
          <a:p>
            <a:r>
              <a:rPr lang="en-US" altLang="en-GB" sz="2400">
                <a:sym typeface="+mn-ea"/>
              </a:rPr>
              <a:t>Cost Efficiency: Optimizing resource usage and minimizing operational costs.</a:t>
            </a:r>
            <a:endParaRPr lang="en-GB" altLang="en-US" sz="240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GB" b="1">
                <a:sym typeface="+mn-ea"/>
              </a:rPr>
              <a:t>Data Ingestion Tools</a:t>
            </a:r>
            <a:endParaRPr lang="en-GB" altLang="en-US"/>
          </a:p>
        </p:txBody>
      </p:sp>
      <p:sp>
        <p:nvSpPr>
          <p:cNvPr id="3" name="Content Placeholder 2"/>
          <p:cNvSpPr>
            <a:spLocks noGrp="1"/>
          </p:cNvSpPr>
          <p:nvPr>
            <p:ph idx="1"/>
          </p:nvPr>
        </p:nvSpPr>
        <p:spPr/>
        <p:txBody>
          <a:bodyPr>
            <a:normAutofit/>
          </a:bodyPr>
          <a:lstStyle/>
          <a:p>
            <a:pPr marL="0" indent="0">
              <a:buNone/>
            </a:pPr>
            <a:r>
              <a:rPr lang="en-US" altLang="en-GB" sz="2400" b="1">
                <a:sym typeface="+mn-ea"/>
              </a:rPr>
              <a:t>Cloud-Based Solutions:</a:t>
            </a:r>
            <a:endParaRPr lang="en-US" altLang="en-GB" sz="2400"/>
          </a:p>
          <a:p>
            <a:r>
              <a:rPr lang="en-US" altLang="en-GB" sz="2400">
                <a:sym typeface="+mn-ea"/>
              </a:rPr>
              <a:t>Snowflake</a:t>
            </a:r>
            <a:endParaRPr lang="en-US" altLang="en-GB" sz="2400"/>
          </a:p>
          <a:p>
            <a:r>
              <a:rPr lang="en-US" altLang="en-GB" sz="2400">
                <a:sym typeface="+mn-ea"/>
              </a:rPr>
              <a:t>Microsoft Azure</a:t>
            </a:r>
            <a:endParaRPr lang="en-US" altLang="en-GB" sz="2400"/>
          </a:p>
          <a:p>
            <a:r>
              <a:rPr lang="en-US" altLang="en-GB" sz="2400">
                <a:sym typeface="+mn-ea"/>
              </a:rPr>
              <a:t>Amazon Web Services (AWS)</a:t>
            </a:r>
            <a:endParaRPr lang="en-US" altLang="en-GB" sz="2400"/>
          </a:p>
          <a:p>
            <a:r>
              <a:rPr lang="en-US" altLang="en-GB" sz="2400">
                <a:sym typeface="+mn-ea"/>
              </a:rPr>
              <a:t>Google BigQuery</a:t>
            </a:r>
            <a:endParaRPr lang="en-US" altLang="en-GB" sz="2400"/>
          </a:p>
          <a:p>
            <a:endParaRPr lang="en-US" altLang="en-GB" sz="2400"/>
          </a:p>
          <a:p>
            <a:pPr marL="0" indent="0">
              <a:buNone/>
            </a:pPr>
            <a:r>
              <a:rPr lang="en-US" altLang="en-GB" sz="2400" b="1">
                <a:sym typeface="+mn-ea"/>
              </a:rPr>
              <a:t>Streaming &amp; Messaging Tools:</a:t>
            </a:r>
            <a:endParaRPr lang="en-US" altLang="en-GB" sz="2400"/>
          </a:p>
          <a:p>
            <a:r>
              <a:rPr lang="en-US" altLang="en-GB" sz="2400">
                <a:sym typeface="+mn-ea"/>
              </a:rPr>
              <a:t>Apache Kafka</a:t>
            </a:r>
            <a:endParaRPr lang="en-US" altLang="en-GB" sz="2400"/>
          </a:p>
          <a:p>
            <a:r>
              <a:rPr lang="en-US" altLang="en-GB" sz="2400">
                <a:sym typeface="+mn-ea"/>
              </a:rPr>
              <a:t>Amazon Kinesis</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3605"/>
            <a:ext cx="8229600" cy="5420995"/>
          </a:xfrm>
        </p:spPr>
        <p:txBody>
          <a:bodyPr>
            <a:normAutofit/>
          </a:bodyPr>
          <a:lstStyle/>
          <a:p>
            <a:pPr marL="0" indent="0">
              <a:buNone/>
            </a:pPr>
            <a:r>
              <a:rPr lang="en-US" altLang="en-GB" sz="2400" b="1">
                <a:sym typeface="+mn-ea"/>
              </a:rPr>
              <a:t>ETL &amp; Data Integration Tools:</a:t>
            </a:r>
            <a:endParaRPr lang="en-US" altLang="en-GB" sz="2400"/>
          </a:p>
          <a:p>
            <a:r>
              <a:rPr lang="en-US" altLang="en-GB" sz="2400">
                <a:sym typeface="+mn-ea"/>
              </a:rPr>
              <a:t>Apache NiFi</a:t>
            </a:r>
            <a:endParaRPr lang="en-US" altLang="en-GB" sz="2400"/>
          </a:p>
          <a:p>
            <a:r>
              <a:rPr lang="en-US" altLang="en-GB" sz="2400">
                <a:sym typeface="+mn-ea"/>
              </a:rPr>
              <a:t>AWS Glue</a:t>
            </a:r>
            <a:endParaRPr lang="en-US" altLang="en-GB" sz="2400"/>
          </a:p>
          <a:p>
            <a:r>
              <a:rPr lang="en-US" altLang="en-GB" sz="2400">
                <a:sym typeface="+mn-ea"/>
              </a:rPr>
              <a:t>Talend Data Fabric</a:t>
            </a:r>
            <a:endParaRPr lang="en-US" altLang="en-GB" sz="2400"/>
          </a:p>
          <a:p>
            <a:r>
              <a:rPr lang="en-US" altLang="en-GB" sz="2400">
                <a:sym typeface="+mn-ea"/>
              </a:rPr>
              <a:t>Matillion</a:t>
            </a:r>
            <a:endParaRPr lang="en-US" altLang="en-GB" sz="2400"/>
          </a:p>
          <a:p>
            <a:r>
              <a:rPr lang="en-US" altLang="en-GB" sz="2400">
                <a:sym typeface="+mn-ea"/>
              </a:rPr>
              <a:t>Airbyte</a:t>
            </a:r>
            <a:endParaRPr lang="en-US" altLang="en-GB" sz="2400"/>
          </a:p>
          <a:p>
            <a:r>
              <a:rPr lang="en-US" altLang="en-GB" sz="2400">
                <a:sym typeface="+mn-ea"/>
              </a:rPr>
              <a:t>Hevo</a:t>
            </a:r>
            <a:endParaRPr lang="en-US" altLang="en-GB" sz="2400"/>
          </a:p>
          <a:p>
            <a:pPr marL="0" indent="0">
              <a:buNone/>
            </a:pPr>
            <a:endParaRPr lang="en-US" altLang="en-GB" sz="2400"/>
          </a:p>
          <a:p>
            <a:pPr marL="0" indent="0">
              <a:buNone/>
            </a:pPr>
            <a:r>
              <a:rPr lang="en-US" altLang="en-GB" sz="2400" b="1">
                <a:sym typeface="+mn-ea"/>
              </a:rPr>
              <a:t>Log &amp; Data Collection Tools:</a:t>
            </a:r>
            <a:endParaRPr lang="en-US" altLang="en-GB" sz="2400"/>
          </a:p>
          <a:p>
            <a:r>
              <a:rPr lang="en-US" altLang="en-GB" sz="2400">
                <a:sym typeface="+mn-ea"/>
              </a:rPr>
              <a:t>Apache Flume</a:t>
            </a:r>
            <a:endParaRPr lang="en-US" altLang="en-GB" sz="2400"/>
          </a:p>
          <a:p>
            <a:r>
              <a:rPr lang="en-US" altLang="en-GB" sz="2400">
                <a:sym typeface="+mn-ea"/>
              </a:rPr>
              <a:t>Apache Gobblin</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GB" sz="4400" b="1">
                <a:sym typeface="+mn-ea"/>
              </a:rPr>
              <a:t>Apache Kafka</a:t>
            </a:r>
            <a:endParaRPr lang="en-GB" altLang="en-US" sz="4400"/>
          </a:p>
        </p:txBody>
      </p:sp>
      <p:sp>
        <p:nvSpPr>
          <p:cNvPr id="3" name="Content Placeholder 2"/>
          <p:cNvSpPr>
            <a:spLocks noGrp="1"/>
          </p:cNvSpPr>
          <p:nvPr>
            <p:ph idx="1"/>
          </p:nvPr>
        </p:nvSpPr>
        <p:spPr/>
        <p:txBody>
          <a:bodyPr>
            <a:normAutofit fontScale="92500"/>
          </a:bodyPr>
          <a:lstStyle/>
          <a:p>
            <a:r>
              <a:rPr lang="en-US" altLang="en-GB" sz="2400">
                <a:sym typeface="+mn-ea"/>
              </a:rPr>
              <a:t>Type: Distributed Event Streaming Platform</a:t>
            </a:r>
            <a:endParaRPr lang="en-US" altLang="en-GB" sz="2400"/>
          </a:p>
          <a:p>
            <a:r>
              <a:rPr lang="en-US" altLang="en-GB" sz="2400">
                <a:sym typeface="+mn-ea"/>
              </a:rPr>
              <a:t>Best For: High-throughput, real-time data ingestion</a:t>
            </a:r>
          </a:p>
          <a:p>
            <a:pPr marL="0" indent="0">
              <a:buNone/>
            </a:pPr>
            <a:endParaRPr lang="en-US" altLang="en-GB" sz="2400"/>
          </a:p>
          <a:p>
            <a:pPr marL="0" indent="0">
              <a:buNone/>
            </a:pPr>
            <a:r>
              <a:rPr lang="en-US" altLang="en-GB" sz="2400" b="1">
                <a:sym typeface="+mn-ea"/>
              </a:rPr>
              <a:t>Features:</a:t>
            </a:r>
            <a:endParaRPr lang="en-US" altLang="en-GB" sz="2400" b="1"/>
          </a:p>
          <a:p>
            <a:r>
              <a:rPr lang="en-US" altLang="en-GB" sz="2400">
                <a:sym typeface="+mn-ea"/>
              </a:rPr>
              <a:t>A publish-subscribe messaging system for real-time data streaming</a:t>
            </a:r>
            <a:endParaRPr lang="en-US" altLang="en-GB" sz="2400"/>
          </a:p>
          <a:p>
            <a:r>
              <a:rPr lang="en-US" altLang="en-GB" sz="2400">
                <a:sym typeface="+mn-ea"/>
              </a:rPr>
              <a:t>Distributed architecture ensuring scalability and fault tolerance</a:t>
            </a:r>
            <a:endParaRPr lang="en-US" altLang="en-GB" sz="2400"/>
          </a:p>
          <a:p>
            <a:r>
              <a:rPr lang="en-US" altLang="en-GB" sz="2400">
                <a:sym typeface="+mn-ea"/>
              </a:rPr>
              <a:t>Supports high-speed data exchange across microservices and applications</a:t>
            </a:r>
            <a:endParaRPr lang="en-US" altLang="en-GB" sz="2400"/>
          </a:p>
          <a:p>
            <a:r>
              <a:rPr lang="en-US" altLang="en-GB" sz="2400">
                <a:sym typeface="+mn-ea"/>
              </a:rPr>
              <a:t>Ideal for log collection, event-driven architectures, and real-time analytics</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45"/>
            <a:ext cx="8229600" cy="5304155"/>
          </a:xfrm>
        </p:spPr>
        <p:txBody>
          <a:bodyPr/>
          <a:lstStyle/>
          <a:p>
            <a:r>
              <a:rPr lang="en-US" altLang="en-GB" sz="2400">
                <a:sym typeface="+mn-ea"/>
              </a:rPr>
              <a:t>Capable of handling large-scale event processing workloads</a:t>
            </a:r>
            <a:endParaRPr lang="en-US" altLang="en-GB" sz="2400"/>
          </a:p>
          <a:p>
            <a:r>
              <a:rPr lang="en-US" altLang="en-GB" sz="2400">
                <a:sym typeface="+mn-ea"/>
              </a:rPr>
              <a:t>Example Use Case: A financial company ingests stock market data and processes transactions in real-time, ensuring timely insights and decision-making.</a:t>
            </a:r>
            <a:endParaRPr lang="en-US" altLang="en-GB" sz="2400"/>
          </a:p>
          <a:p>
            <a:endParaRPr lang="en-GB" altLang="en-US"/>
          </a:p>
          <a:p>
            <a:endParaRPr lang="en-GB"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Why is Data Ingestion Important?</a:t>
            </a:r>
            <a:br>
              <a:rPr lang="en-US" b="1" dirty="0" smtClean="0"/>
            </a:br>
            <a:endParaRPr lang="en-US" dirty="0"/>
          </a:p>
        </p:txBody>
      </p:sp>
      <p:sp>
        <p:nvSpPr>
          <p:cNvPr id="3" name="Content Placeholder 2"/>
          <p:cNvSpPr>
            <a:spLocks noGrp="1"/>
          </p:cNvSpPr>
          <p:nvPr>
            <p:ph idx="1"/>
          </p:nvPr>
        </p:nvSpPr>
        <p:spPr>
          <a:xfrm>
            <a:off x="457200" y="1500174"/>
            <a:ext cx="8229600" cy="4824426"/>
          </a:xfrm>
        </p:spPr>
        <p:txBody>
          <a:bodyPr>
            <a:normAutofit/>
          </a:bodyPr>
          <a:lstStyle/>
          <a:p>
            <a:r>
              <a:rPr lang="en-US" sz="2400" b="1" dirty="0" smtClean="0"/>
              <a:t>Timely Decision-Making:</a:t>
            </a:r>
            <a:r>
              <a:rPr lang="en-US" sz="2400" dirty="0" smtClean="0"/>
              <a:t> Enables fast and accurate analysis to prevent disease outbreaks.</a:t>
            </a:r>
          </a:p>
          <a:p>
            <a:endParaRPr lang="en-US" sz="2400" dirty="0" smtClean="0"/>
          </a:p>
          <a:p>
            <a:r>
              <a:rPr lang="en-US" sz="2400" b="1" dirty="0" smtClean="0"/>
              <a:t>Integration of Multiple Data Sources:</a:t>
            </a:r>
            <a:r>
              <a:rPr lang="en-US" sz="2400" dirty="0" smtClean="0"/>
              <a:t> Helps combine data from hospitals, health apps, and </a:t>
            </a:r>
            <a:r>
              <a:rPr lang="en-US" sz="2400" dirty="0" err="1" smtClean="0"/>
              <a:t>IoT</a:t>
            </a:r>
            <a:r>
              <a:rPr lang="en-US" sz="2400" dirty="0" smtClean="0"/>
              <a:t> devices.</a:t>
            </a:r>
          </a:p>
          <a:p>
            <a:endParaRPr lang="en-US" sz="2400" dirty="0" smtClean="0"/>
          </a:p>
          <a:p>
            <a:r>
              <a:rPr lang="en-US" sz="2400" b="1" dirty="0" smtClean="0"/>
              <a:t>Real-Time Alerts &amp; Prediction:</a:t>
            </a:r>
            <a:r>
              <a:rPr lang="en-US" sz="2400" dirty="0" smtClean="0"/>
              <a:t> Supports early detection of outbreaks like </a:t>
            </a:r>
            <a:r>
              <a:rPr lang="en-US" sz="2400" dirty="0" err="1" smtClean="0"/>
              <a:t>Nipah</a:t>
            </a:r>
            <a:r>
              <a:rPr lang="en-US" sz="2400" dirty="0" smtClean="0"/>
              <a:t> and Dengue.</a:t>
            </a:r>
          </a:p>
          <a:p>
            <a:endParaRPr lang="en-US" sz="2400" dirty="0" smtClean="0"/>
          </a:p>
          <a:p>
            <a:r>
              <a:rPr lang="en-US" sz="2400" b="1" dirty="0" smtClean="0"/>
              <a:t>Improves AI &amp; Machine Learning Models:</a:t>
            </a:r>
            <a:r>
              <a:rPr lang="en-US" sz="2400" dirty="0" smtClean="0"/>
              <a:t> Quality data is crucial for accurate predictions.</a:t>
            </a:r>
            <a:endParaRPr lang="en-US" sz="2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GB" sz="4400" b="1">
                <a:sym typeface="+mn-ea"/>
              </a:rPr>
              <a:t>Apache NiFi</a:t>
            </a:r>
            <a:endParaRPr lang="en-GB" altLang="en-US" sz="4400"/>
          </a:p>
        </p:txBody>
      </p:sp>
      <p:sp>
        <p:nvSpPr>
          <p:cNvPr id="3" name="Content Placeholder 2"/>
          <p:cNvSpPr>
            <a:spLocks noGrp="1"/>
          </p:cNvSpPr>
          <p:nvPr>
            <p:ph idx="1"/>
          </p:nvPr>
        </p:nvSpPr>
        <p:spPr/>
        <p:txBody>
          <a:bodyPr>
            <a:noAutofit/>
          </a:bodyPr>
          <a:lstStyle/>
          <a:p>
            <a:r>
              <a:rPr lang="en-US" altLang="en-GB" sz="2300">
                <a:sym typeface="+mn-ea"/>
              </a:rPr>
              <a:t>Type: Data Flow Automation &amp; Management Tool</a:t>
            </a:r>
            <a:endParaRPr lang="en-US" altLang="en-GB" sz="2300"/>
          </a:p>
          <a:p>
            <a:r>
              <a:rPr lang="en-US" altLang="en-GB" sz="2300">
                <a:sym typeface="+mn-ea"/>
              </a:rPr>
              <a:t>Best For: ETL (Extract, Transform, Load) and Data Orchestration</a:t>
            </a:r>
          </a:p>
          <a:p>
            <a:endParaRPr lang="en-US" altLang="en-GB" sz="2300"/>
          </a:p>
          <a:p>
            <a:pPr marL="0" indent="0">
              <a:buNone/>
            </a:pPr>
            <a:r>
              <a:rPr lang="en-US" altLang="en-GB" sz="2300" b="1">
                <a:sym typeface="+mn-ea"/>
              </a:rPr>
              <a:t>Features:</a:t>
            </a:r>
            <a:endParaRPr lang="en-US" altLang="en-GB" sz="2300" b="1"/>
          </a:p>
          <a:p>
            <a:r>
              <a:rPr lang="en-US" altLang="en-GB" sz="2300">
                <a:sym typeface="+mn-ea"/>
              </a:rPr>
              <a:t>Intuitive graphical interface for designing data pipelines</a:t>
            </a:r>
            <a:endParaRPr lang="en-US" altLang="en-GB" sz="2300"/>
          </a:p>
          <a:p>
            <a:r>
              <a:rPr lang="en-US" altLang="en-GB" sz="2300">
                <a:sym typeface="+mn-ea"/>
              </a:rPr>
              <a:t>Supports various protocols (HTTP, FTP, Kafka, HDFS, etc.) for seamless data movement</a:t>
            </a:r>
            <a:endParaRPr lang="en-US" altLang="en-GB" sz="2300"/>
          </a:p>
          <a:p>
            <a:r>
              <a:rPr lang="en-US" altLang="en-GB" sz="2300">
                <a:sym typeface="+mn-ea"/>
              </a:rPr>
              <a:t>Built-in features for data transformation, routing, filtering, and monitoring</a:t>
            </a:r>
            <a:endParaRPr lang="en-US" altLang="en-GB" sz="2300"/>
          </a:p>
          <a:p>
            <a:r>
              <a:rPr lang="en-US" altLang="en-GB" sz="2300">
                <a:sym typeface="+mn-ea"/>
              </a:rPr>
              <a:t>Highly scalable and fault-tolerant with real-time data tracking</a:t>
            </a:r>
            <a:endParaRPr lang="en-US" altLang="en-GB" sz="2300"/>
          </a:p>
          <a:p>
            <a:endParaRPr lang="en-US" altLang="en-GB" sz="20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1560"/>
            <a:ext cx="8229600" cy="5273040"/>
          </a:xfrm>
        </p:spPr>
        <p:txBody>
          <a:bodyPr/>
          <a:lstStyle/>
          <a:p>
            <a:r>
              <a:rPr lang="en-US" altLang="en-GB" sz="2400">
                <a:sym typeface="+mn-ea"/>
              </a:rPr>
              <a:t>Enables robust security and data governance for enterprise applications</a:t>
            </a:r>
            <a:endParaRPr lang="en-US" altLang="en-GB" sz="2400"/>
          </a:p>
          <a:p>
            <a:r>
              <a:rPr lang="en-US" altLang="en-GB" sz="2400">
                <a:sym typeface="+mn-ea"/>
              </a:rPr>
              <a:t>Example Use Case: A healthcare system ingests patient data from multiple hospital branches and routes it to a centralized data lake for improved accessibility and analytics.</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GB" sz="4400" b="1">
                <a:sym typeface="+mn-ea"/>
              </a:rPr>
              <a:t>AWS Glue</a:t>
            </a:r>
            <a:endParaRPr lang="en-GB" altLang="en-US" sz="4400"/>
          </a:p>
        </p:txBody>
      </p:sp>
      <p:sp>
        <p:nvSpPr>
          <p:cNvPr id="3" name="Content Placeholder 2"/>
          <p:cNvSpPr>
            <a:spLocks noGrp="1"/>
          </p:cNvSpPr>
          <p:nvPr>
            <p:ph idx="1"/>
          </p:nvPr>
        </p:nvSpPr>
        <p:spPr/>
        <p:txBody>
          <a:bodyPr>
            <a:normAutofit fontScale="92500"/>
          </a:bodyPr>
          <a:lstStyle/>
          <a:p>
            <a:r>
              <a:rPr lang="en-US" altLang="en-GB" sz="2400">
                <a:sym typeface="+mn-ea"/>
              </a:rPr>
              <a:t>Type: Fully Managed ETL Service</a:t>
            </a:r>
            <a:endParaRPr lang="en-US" altLang="en-GB" sz="2400"/>
          </a:p>
          <a:p>
            <a:r>
              <a:rPr lang="en-US" altLang="en-GB" sz="2400">
                <a:sym typeface="+mn-ea"/>
              </a:rPr>
              <a:t>Best For: Serverless Data Preparation</a:t>
            </a:r>
          </a:p>
          <a:p>
            <a:endParaRPr lang="en-US" altLang="en-GB" sz="2400"/>
          </a:p>
          <a:p>
            <a:pPr marL="0" indent="0">
              <a:buNone/>
            </a:pPr>
            <a:r>
              <a:rPr lang="en-US" altLang="en-GB" sz="2400" b="1">
                <a:sym typeface="+mn-ea"/>
              </a:rPr>
              <a:t>Features:</a:t>
            </a:r>
            <a:endParaRPr lang="en-US" altLang="en-GB" sz="2400" b="1"/>
          </a:p>
          <a:p>
            <a:r>
              <a:rPr lang="en-US" altLang="en-GB" sz="2400">
                <a:sym typeface="+mn-ea"/>
              </a:rPr>
              <a:t>Automates the extraction, transformation, and loading of data</a:t>
            </a:r>
            <a:endParaRPr lang="en-US" altLang="en-GB" sz="2400"/>
          </a:p>
          <a:p>
            <a:r>
              <a:rPr lang="en-US" altLang="en-GB" sz="2400">
                <a:sym typeface="+mn-ea"/>
              </a:rPr>
              <a:t>Integrates seamlessly with AWS services like S3, RDS, Redshift, and Athena</a:t>
            </a:r>
            <a:endParaRPr lang="en-US" altLang="en-GB" sz="2400"/>
          </a:p>
          <a:p>
            <a:r>
              <a:rPr lang="en-US" altLang="en-GB" sz="2400">
                <a:sym typeface="+mn-ea"/>
              </a:rPr>
              <a:t>Uses Apache Spark under the hood for distributed data processing</a:t>
            </a:r>
            <a:endParaRPr lang="en-US" altLang="en-GB" sz="2400"/>
          </a:p>
          <a:p>
            <a:r>
              <a:rPr lang="en-US" altLang="en-GB" sz="2400">
                <a:sym typeface="+mn-ea"/>
              </a:rPr>
              <a:t>Serverless and fully managed, reducing the need for infrastructure maintenance</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7110"/>
            <a:ext cx="8229600" cy="5317490"/>
          </a:xfrm>
        </p:spPr>
        <p:txBody>
          <a:bodyPr/>
          <a:lstStyle/>
          <a:p>
            <a:r>
              <a:rPr lang="en-US" altLang="en-GB" sz="2400">
                <a:sym typeface="+mn-ea"/>
              </a:rPr>
              <a:t>Supports schema inference and automatic data cataloging</a:t>
            </a:r>
            <a:endParaRPr lang="en-US" altLang="en-GB" sz="2400"/>
          </a:p>
          <a:p>
            <a:r>
              <a:rPr lang="en-US" altLang="en-GB" sz="2400">
                <a:sym typeface="+mn-ea"/>
              </a:rPr>
              <a:t>Example Use Case: An e-commerce company ingests and transforms customer purchase data into AWS Redshift for real-time analytics and personalized recommendations.</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GB" b="1">
                <a:sym typeface="+mn-ea"/>
              </a:rPr>
              <a:t> </a:t>
            </a:r>
            <a:r>
              <a:rPr lang="en-US" altLang="en-GB" sz="4400" b="1">
                <a:sym typeface="+mn-ea"/>
              </a:rPr>
              <a:t>Apache Flume</a:t>
            </a:r>
            <a:endParaRPr lang="en-GB" altLang="en-US" sz="4400"/>
          </a:p>
        </p:txBody>
      </p:sp>
      <p:sp>
        <p:nvSpPr>
          <p:cNvPr id="3" name="Content Placeholder 2"/>
          <p:cNvSpPr>
            <a:spLocks noGrp="1"/>
          </p:cNvSpPr>
          <p:nvPr>
            <p:ph idx="1"/>
          </p:nvPr>
        </p:nvSpPr>
        <p:spPr/>
        <p:txBody>
          <a:bodyPr>
            <a:normAutofit/>
          </a:bodyPr>
          <a:lstStyle/>
          <a:p>
            <a:r>
              <a:rPr lang="en-US" altLang="en-GB" sz="2400">
                <a:sym typeface="+mn-ea"/>
              </a:rPr>
              <a:t>Type: Distributed Log &amp; Data Collection Tool</a:t>
            </a:r>
            <a:endParaRPr lang="en-US" altLang="en-GB" sz="2400"/>
          </a:p>
          <a:p>
            <a:r>
              <a:rPr lang="en-US" altLang="en-GB" sz="2400">
                <a:sym typeface="+mn-ea"/>
              </a:rPr>
              <a:t>Best For: Log Data Ingestion</a:t>
            </a:r>
          </a:p>
          <a:p>
            <a:endParaRPr lang="en-US" altLang="en-GB" sz="2400"/>
          </a:p>
          <a:p>
            <a:pPr marL="0" indent="0">
              <a:buNone/>
            </a:pPr>
            <a:r>
              <a:rPr lang="en-US" altLang="en-GB" sz="2400" b="1">
                <a:sym typeface="+mn-ea"/>
              </a:rPr>
              <a:t>Features:</a:t>
            </a:r>
            <a:endParaRPr lang="en-US" altLang="en-GB" sz="2400"/>
          </a:p>
          <a:p>
            <a:r>
              <a:rPr lang="en-US" altLang="en-GB" sz="2400">
                <a:sym typeface="+mn-ea"/>
              </a:rPr>
              <a:t>Optimized for ingesting large volumes of log data into distributed storage systems like HDFS or HBase</a:t>
            </a:r>
            <a:endParaRPr lang="en-US" altLang="en-GB" sz="2400"/>
          </a:p>
          <a:p>
            <a:r>
              <a:rPr lang="en-US" altLang="en-GB" sz="2400">
                <a:sym typeface="+mn-ea"/>
              </a:rPr>
              <a:t>Agent-based architecture consisting of sources, channels, and sinks for effective data flow management</a:t>
            </a:r>
            <a:endParaRPr lang="en-US" altLang="en-GB" sz="2400"/>
          </a:p>
          <a:p>
            <a:r>
              <a:rPr lang="en-US" altLang="en-GB" sz="2400">
                <a:sym typeface="+mn-ea"/>
              </a:rPr>
              <a:t>Supports data buffering, batch processing, and high availability</a:t>
            </a:r>
            <a:endParaRPr lang="en-US" altLang="en-GB" sz="2400"/>
          </a:p>
          <a:p>
            <a:pPr marL="0" indent="0">
              <a:buNone/>
            </a:pPr>
            <a:endParaRPr lang="en-US" altLang="en-GB"/>
          </a:p>
          <a:p>
            <a:endParaRPr lang="en-GB" alt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3300"/>
            <a:ext cx="8229600" cy="5321300"/>
          </a:xfrm>
        </p:spPr>
        <p:txBody>
          <a:bodyPr/>
          <a:lstStyle/>
          <a:p>
            <a:r>
              <a:rPr lang="en-US" altLang="en-GB" sz="2400">
                <a:sym typeface="+mn-ea"/>
              </a:rPr>
              <a:t>Can handle unstructured and semi-structured data from log files, social media, and system metrics</a:t>
            </a:r>
            <a:endParaRPr lang="en-US" altLang="en-GB" sz="2400"/>
          </a:p>
          <a:p>
            <a:r>
              <a:rPr lang="en-US" altLang="en-GB" sz="2400">
                <a:sym typeface="+mn-ea"/>
              </a:rPr>
              <a:t>Ensures fault tolerance and reliability in distributed environments</a:t>
            </a:r>
            <a:endParaRPr lang="en-US" altLang="en-GB" sz="2400"/>
          </a:p>
          <a:p>
            <a:r>
              <a:rPr lang="en-US" altLang="en-GB" sz="2400">
                <a:sym typeface="+mn-ea"/>
              </a:rPr>
              <a:t>Example Use Case: A web application collects and stores user activity logs in HDFS using Flume, enabling performance analysis and security monitoring.</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GB" sz="4400" b="1">
                <a:sym typeface="+mn-ea"/>
              </a:rPr>
              <a:t>Apache Spark Streaming</a:t>
            </a:r>
            <a:endParaRPr lang="en-GB" altLang="en-US" sz="4400"/>
          </a:p>
        </p:txBody>
      </p:sp>
      <p:sp>
        <p:nvSpPr>
          <p:cNvPr id="3" name="Content Placeholder 2"/>
          <p:cNvSpPr>
            <a:spLocks noGrp="1"/>
          </p:cNvSpPr>
          <p:nvPr>
            <p:ph idx="1"/>
          </p:nvPr>
        </p:nvSpPr>
        <p:spPr/>
        <p:txBody>
          <a:bodyPr/>
          <a:lstStyle/>
          <a:p>
            <a:r>
              <a:rPr lang="en-US" altLang="en-GB" sz="2400">
                <a:sym typeface="+mn-ea"/>
              </a:rPr>
              <a:t>Type: Real-time Data Processing Framework</a:t>
            </a:r>
            <a:endParaRPr lang="en-US" altLang="en-GB" sz="2400"/>
          </a:p>
          <a:p>
            <a:r>
              <a:rPr lang="en-US" altLang="en-GB" sz="2400">
                <a:sym typeface="+mn-ea"/>
              </a:rPr>
              <a:t>Best For: Stream Processing and Data Ingestion</a:t>
            </a:r>
          </a:p>
          <a:p>
            <a:endParaRPr lang="en-US" altLang="en-GB" sz="2400"/>
          </a:p>
          <a:p>
            <a:pPr marL="0" indent="0">
              <a:buNone/>
            </a:pPr>
            <a:r>
              <a:rPr lang="en-US" altLang="en-GB" sz="2400" b="1">
                <a:sym typeface="+mn-ea"/>
              </a:rPr>
              <a:t>Features:</a:t>
            </a:r>
            <a:endParaRPr lang="en-US" altLang="en-GB" sz="2400" b="1"/>
          </a:p>
          <a:p>
            <a:r>
              <a:rPr lang="en-US" altLang="en-GB" sz="2400">
                <a:sym typeface="+mn-ea"/>
              </a:rPr>
              <a:t>Processes real-time data streams from sources like Kafka, Flume, and HDFS</a:t>
            </a:r>
            <a:endParaRPr lang="en-US" altLang="en-GB" sz="2400"/>
          </a:p>
          <a:p>
            <a:r>
              <a:rPr lang="en-US" altLang="en-GB" sz="2400">
                <a:sym typeface="+mn-ea"/>
              </a:rPr>
              <a:t>Uses micro-batch processing for near real-time analytics</a:t>
            </a:r>
            <a:endParaRPr lang="en-US" altLang="en-GB" sz="2400"/>
          </a:p>
          <a:p>
            <a:r>
              <a:rPr lang="en-US" altLang="en-GB" sz="2400">
                <a:sym typeface="+mn-ea"/>
              </a:rPr>
              <a:t>Supports machine learning (ML) and artificial intelligence (AI) workflows</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48055"/>
            <a:ext cx="8229600" cy="5376545"/>
          </a:xfrm>
        </p:spPr>
        <p:txBody>
          <a:bodyPr/>
          <a:lstStyle/>
          <a:p>
            <a:r>
              <a:rPr lang="en-US" altLang="en-GB" sz="2400">
                <a:sym typeface="+mn-ea"/>
              </a:rPr>
              <a:t>Provides scalability and fault tolerance for enterprise-level applications</a:t>
            </a:r>
            <a:endParaRPr lang="en-US" altLang="en-GB" sz="2400"/>
          </a:p>
          <a:p>
            <a:r>
              <a:rPr lang="en-US" altLang="en-GB" sz="2400">
                <a:sym typeface="+mn-ea"/>
              </a:rPr>
              <a:t>Integrates with distributed storage systems for efficient processing</a:t>
            </a:r>
            <a:endParaRPr lang="en-US" altLang="en-GB" sz="2400"/>
          </a:p>
          <a:p>
            <a:r>
              <a:rPr lang="en-US" altLang="en-GB" sz="2400">
                <a:sym typeface="+mn-ea"/>
              </a:rPr>
              <a:t>Example Use Case: A cybersecurity firm uses Spark Streaming to analyze transaction data and detect fraud in real-time, preventing financial losses.</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GB" sz="4400" b="1">
                <a:sym typeface="+mn-ea"/>
              </a:rPr>
              <a:t>Challenges in Data Ingestion</a:t>
            </a:r>
            <a:endParaRPr lang="en-GB" altLang="en-US" sz="4400"/>
          </a:p>
        </p:txBody>
      </p:sp>
      <p:sp>
        <p:nvSpPr>
          <p:cNvPr id="3" name="Content Placeholder 2"/>
          <p:cNvSpPr>
            <a:spLocks noGrp="1"/>
          </p:cNvSpPr>
          <p:nvPr>
            <p:ph idx="1"/>
          </p:nvPr>
        </p:nvSpPr>
        <p:spPr/>
        <p:txBody>
          <a:bodyPr>
            <a:noAutofit/>
          </a:bodyPr>
          <a:lstStyle/>
          <a:p>
            <a:r>
              <a:rPr lang="en-US" altLang="en-GB" sz="2300" b="1">
                <a:sym typeface="+mn-ea"/>
              </a:rPr>
              <a:t>Handling Real-Time Ingestion at Scale</a:t>
            </a:r>
            <a:endParaRPr lang="en-US" altLang="en-GB" sz="2300"/>
          </a:p>
          <a:p>
            <a:pPr marL="0" indent="457200">
              <a:buNone/>
            </a:pPr>
            <a:r>
              <a:rPr lang="en-US" altLang="en-GB" sz="2300">
                <a:sym typeface="+mn-ea"/>
              </a:rPr>
              <a:t>Processing large data streams requires high-throughput systems capable of managing significant volumes in real time. Scalable architectures such as Apache Kafka, Apache Flink, and AWS Kinesis help handle continuous data flow efficiently.</a:t>
            </a:r>
            <a:endParaRPr lang="en-US" altLang="en-GB" sz="2300"/>
          </a:p>
          <a:p>
            <a:endParaRPr lang="en-US" altLang="en-GB" sz="2300"/>
          </a:p>
          <a:p>
            <a:r>
              <a:rPr lang="en-US" altLang="en-GB" sz="2300" b="1">
                <a:sym typeface="+mn-ea"/>
              </a:rPr>
              <a:t>Ensuring Consistency and Reliability</a:t>
            </a:r>
            <a:endParaRPr lang="en-US" altLang="en-GB" sz="2300"/>
          </a:p>
          <a:p>
            <a:pPr marL="0" indent="457200">
              <a:buNone/>
            </a:pPr>
            <a:r>
              <a:rPr lang="en-US" altLang="en-GB" sz="2300">
                <a:sym typeface="+mn-ea"/>
              </a:rPr>
              <a:t>Maintaining data integrity is essential to prevent loss and duplication. Implementing replication and failover mechanisms enhances fault tolerance, while deduplication logic ensures data uniqueness and accuracy.</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48055"/>
            <a:ext cx="8229600" cy="5376545"/>
          </a:xfrm>
        </p:spPr>
        <p:txBody>
          <a:bodyPr>
            <a:normAutofit/>
          </a:bodyPr>
          <a:lstStyle/>
          <a:p>
            <a:r>
              <a:rPr lang="en-US" altLang="en-GB" sz="2400" b="1">
                <a:sym typeface="+mn-ea"/>
              </a:rPr>
              <a:t>Managing Data Variety</a:t>
            </a:r>
            <a:endParaRPr lang="en-US" altLang="en-GB" sz="2400"/>
          </a:p>
          <a:p>
            <a:pPr marL="0" indent="457200">
              <a:buNone/>
            </a:pPr>
            <a:r>
              <a:rPr lang="en-US" altLang="en-GB" sz="2400">
                <a:sym typeface="+mn-ea"/>
              </a:rPr>
              <a:t>Data originates from diverse sources and exists in multiple formats, making integration complex. Employing robust data transformation and mapping techniques ensures seamless ingestion and compatibility across various storage and processing systems.</a:t>
            </a:r>
            <a:endParaRPr lang="en-US" altLang="en-GB" sz="2400"/>
          </a:p>
          <a:p>
            <a:endParaRPr lang="en-US" altLang="en-GB" sz="2400"/>
          </a:p>
          <a:p>
            <a:r>
              <a:rPr lang="en-US" altLang="en-GB" sz="2400" b="1">
                <a:sym typeface="+mn-ea"/>
              </a:rPr>
              <a:t>Data Accuracy and Quality</a:t>
            </a:r>
            <a:endParaRPr lang="en-US" altLang="en-GB" sz="2400"/>
          </a:p>
          <a:p>
            <a:pPr marL="0" indent="457200">
              <a:buNone/>
            </a:pPr>
            <a:r>
              <a:rPr lang="en-US" altLang="en-GB" sz="2400">
                <a:sym typeface="+mn-ea"/>
              </a:rPr>
              <a:t>Errors, inconsistencies, and missing values impact data reliability. Organizations must implement strong validation, cleansing, and enrichment processes to ensure high-quality data for downstream analysis.</a:t>
            </a:r>
            <a:endParaRPr lang="en-GB" altLang="en-US" sz="2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Real-Time Example:</a:t>
            </a:r>
            <a:endParaRPr lang="en-US" dirty="0" smtClean="0"/>
          </a:p>
          <a:p>
            <a:r>
              <a:rPr lang="en-US" dirty="0" smtClean="0"/>
              <a:t>If a </a:t>
            </a:r>
            <a:r>
              <a:rPr lang="en-US" b="1" dirty="0" smtClean="0"/>
              <a:t>hospital reports increasing cases of high fever in a region</a:t>
            </a:r>
            <a:r>
              <a:rPr lang="en-US" dirty="0" smtClean="0"/>
              <a:t>, the system ingests this data in real time and predicts a possible </a:t>
            </a:r>
            <a:r>
              <a:rPr lang="en-US" b="1" dirty="0" smtClean="0"/>
              <a:t>Dengue outbreak</a:t>
            </a:r>
            <a:r>
              <a:rPr lang="en-US" dirty="0" smtClean="0"/>
              <a:t>.</a:t>
            </a:r>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4895"/>
            <a:ext cx="8229600" cy="5259705"/>
          </a:xfrm>
        </p:spPr>
        <p:txBody>
          <a:bodyPr/>
          <a:lstStyle/>
          <a:p>
            <a:r>
              <a:rPr lang="en-US" altLang="en-GB" sz="2400" b="1">
                <a:sym typeface="+mn-ea"/>
              </a:rPr>
              <a:t>Security and Compliance</a:t>
            </a:r>
            <a:endParaRPr lang="en-US" altLang="en-GB" sz="2400" b="1"/>
          </a:p>
          <a:p>
            <a:pPr marL="0" indent="457200">
              <a:buNone/>
            </a:pPr>
            <a:r>
              <a:rPr lang="en-US" altLang="en-GB" sz="2400">
                <a:sym typeface="+mn-ea"/>
              </a:rPr>
              <a:t>With multiple data sources, the risk of breaches increases. Organizations must enforce encryption, access controls, and compliance with regulations such as GDPR and HIPAA to safeguard data privacy and integrity.</a:t>
            </a:r>
          </a:p>
          <a:p>
            <a:pPr marL="0" indent="457200">
              <a:buNone/>
            </a:pPr>
            <a:endParaRPr lang="en-US" altLang="en-GB" sz="2400"/>
          </a:p>
          <a:p>
            <a:r>
              <a:rPr lang="en-US" altLang="en-GB" sz="2400">
                <a:sym typeface="+mn-ea"/>
              </a:rPr>
              <a:t> </a:t>
            </a:r>
            <a:r>
              <a:rPr lang="en-US" altLang="en-GB" sz="2400" b="1">
                <a:sym typeface="+mn-ea"/>
              </a:rPr>
              <a:t>Latency and Performance Optimization</a:t>
            </a:r>
            <a:endParaRPr lang="en-US" altLang="en-GB" sz="2400" b="1"/>
          </a:p>
          <a:p>
            <a:pPr marL="0" indent="457200">
              <a:buNone/>
            </a:pPr>
            <a:r>
              <a:rPr lang="en-US" altLang="en-GB" sz="2400">
                <a:sym typeface="+mn-ea"/>
              </a:rPr>
              <a:t>Optimizing data pipelines for speed and efficiency is critical. Using NoSQL databases like MongoDB and Cassandra helps achieve low-latency data retrieval, while efficient storage solutions and parallel processing techniques enhance overall performance.</a:t>
            </a:r>
            <a:endParaRPr lang="en-US" altLang="en-GB" sz="2400"/>
          </a:p>
          <a:p>
            <a:endParaRPr lang="en-GB" altLang="en-US" sz="240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61390"/>
            <a:ext cx="8229600" cy="5363210"/>
          </a:xfrm>
        </p:spPr>
        <p:txBody>
          <a:bodyPr/>
          <a:lstStyle/>
          <a:p>
            <a:r>
              <a:rPr lang="en-US" altLang="en-GB" sz="2400" b="1" dirty="0">
                <a:sym typeface="+mn-ea"/>
              </a:rPr>
              <a:t>Scalability</a:t>
            </a:r>
            <a:endParaRPr lang="en-US" altLang="en-GB" sz="2400" b="1" dirty="0"/>
          </a:p>
          <a:p>
            <a:pPr marL="0" indent="457200">
              <a:buNone/>
            </a:pPr>
            <a:r>
              <a:rPr lang="en-US" altLang="en-GB" sz="2400" dirty="0">
                <a:sym typeface="+mn-ea"/>
              </a:rPr>
              <a:t>As data volumes grow, ingestion processes must scale accordingly. Adopting flexible and adaptive ingestion architectures ensures systems can accommodate increasing demands without compromising performance.</a:t>
            </a:r>
            <a:endParaRPr lang="en-US" altLang="en-GB" sz="2400" dirty="0"/>
          </a:p>
          <a:p>
            <a:endParaRPr lang="en-GB" altLang="en-US" sz="24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t>
            </a:r>
            <a:r>
              <a:rPr lang="en-US" sz="4000" dirty="0" smtClean="0"/>
              <a:t>What Happens After Data Ingestion?</a:t>
            </a:r>
            <a:endParaRPr lang="en-US" sz="4000" dirty="0"/>
          </a:p>
        </p:txBody>
      </p:sp>
      <p:sp>
        <p:nvSpPr>
          <p:cNvPr id="3" name="Content Placeholder 2"/>
          <p:cNvSpPr>
            <a:spLocks noGrp="1"/>
          </p:cNvSpPr>
          <p:nvPr>
            <p:ph idx="1"/>
          </p:nvPr>
        </p:nvSpPr>
        <p:spPr/>
        <p:txBody>
          <a:bodyPr/>
          <a:lstStyle/>
          <a:p>
            <a:pPr fontAlgn="base"/>
            <a:r>
              <a:rPr lang="en-US" sz="2400" dirty="0" smtClean="0"/>
              <a:t>Once data is ingested into the system, it goes through multiple steps to ensure it is clean, structured and useful for analysis.</a:t>
            </a:r>
          </a:p>
          <a:p>
            <a:pPr lvl="1" fontAlgn="base"/>
            <a:r>
              <a:rPr lang="en-US" b="1" dirty="0" smtClean="0"/>
              <a:t>Data Processing &amp; Transformation </a:t>
            </a:r>
          </a:p>
          <a:p>
            <a:pPr lvl="1" fontAlgn="base"/>
            <a:r>
              <a:rPr lang="en-US" b="1" dirty="0" smtClean="0"/>
              <a:t>Data Storage</a:t>
            </a:r>
          </a:p>
          <a:p>
            <a:pPr lvl="1" fontAlgn="base"/>
            <a:r>
              <a:rPr lang="en-US" b="1" dirty="0" smtClean="0"/>
              <a:t>Data Integration &amp; Organization</a:t>
            </a:r>
          </a:p>
          <a:p>
            <a:pPr lvl="1" fontAlgn="base"/>
            <a:r>
              <a:rPr lang="en-US" b="1" dirty="0" smtClean="0"/>
              <a:t>Data Analysis &amp; Insights Generation</a:t>
            </a:r>
          </a:p>
          <a:p>
            <a:pPr lvl="1" fontAlgn="base"/>
            <a:r>
              <a:rPr lang="en-US" b="1" dirty="0" smtClean="0"/>
              <a:t>Data Visualization &amp; Reporting</a:t>
            </a:r>
          </a:p>
          <a:p>
            <a:pPr lvl="1" fontAlgn="base"/>
            <a:r>
              <a:rPr lang="en-US" b="1" dirty="0" smtClean="0"/>
              <a:t>Data Consumption</a:t>
            </a:r>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1. Data Processing &amp; Transformation</a:t>
            </a:r>
            <a:endParaRPr lang="en-US" sz="3600" dirty="0"/>
          </a:p>
        </p:txBody>
      </p:sp>
      <p:sp>
        <p:nvSpPr>
          <p:cNvPr id="3" name="Content Placeholder 2"/>
          <p:cNvSpPr>
            <a:spLocks noGrp="1"/>
          </p:cNvSpPr>
          <p:nvPr>
            <p:ph idx="1"/>
          </p:nvPr>
        </p:nvSpPr>
        <p:spPr/>
        <p:txBody>
          <a:bodyPr>
            <a:normAutofit/>
          </a:bodyPr>
          <a:lstStyle/>
          <a:p>
            <a:pPr fontAlgn="base"/>
            <a:r>
              <a:rPr lang="en-US" dirty="0" smtClean="0"/>
              <a:t> The raw data is often messy, with missing values, duplicates, or errors.</a:t>
            </a:r>
          </a:p>
          <a:p>
            <a:pPr fontAlgn="base"/>
            <a:r>
              <a:rPr lang="en-US" dirty="0" smtClean="0"/>
              <a:t>The </a:t>
            </a:r>
            <a:r>
              <a:rPr lang="en-US" sz="2400" dirty="0" smtClean="0"/>
              <a:t>system</a:t>
            </a:r>
            <a:r>
              <a:rPr lang="en-US" dirty="0" smtClean="0"/>
              <a:t> </a:t>
            </a:r>
            <a:r>
              <a:rPr lang="en-US" b="1" dirty="0" smtClean="0"/>
              <a:t>cleans, validates, and structures</a:t>
            </a:r>
            <a:r>
              <a:rPr lang="en-US" dirty="0" smtClean="0"/>
              <a:t> the data.</a:t>
            </a:r>
          </a:p>
          <a:p>
            <a:pPr fontAlgn="base"/>
            <a:r>
              <a:rPr lang="en-US" dirty="0" smtClean="0"/>
              <a:t>Transformations like </a:t>
            </a:r>
            <a:r>
              <a:rPr lang="en-US" b="1" dirty="0" smtClean="0"/>
              <a:t>format conversion, filtering, aggregation, and enrichment</a:t>
            </a:r>
            <a:r>
              <a:rPr lang="en-US" dirty="0" smtClean="0"/>
              <a:t> are applied.</a:t>
            </a:r>
          </a:p>
          <a:p>
            <a:pPr fontAlgn="base"/>
            <a:r>
              <a:rPr lang="en-US" dirty="0" smtClean="0"/>
              <a:t>Example: Patient records, </a:t>
            </a:r>
            <a:r>
              <a:rPr lang="en-US" dirty="0" err="1" smtClean="0"/>
              <a:t>IoT</a:t>
            </a:r>
            <a:r>
              <a:rPr lang="en-US" dirty="0" smtClean="0"/>
              <a:t> health data, and hospital reports are ingested into a Delta </a:t>
            </a:r>
            <a:r>
              <a:rPr lang="en-US" dirty="0" err="1" smtClean="0"/>
              <a:t>Lakehouse</a:t>
            </a:r>
            <a:r>
              <a:rPr lang="en-US" dirty="0" smtClean="0"/>
              <a:t>, cleaned, standardized, and enriched for disease outbreak forecasting. </a:t>
            </a:r>
          </a:p>
          <a:p>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2. Data Storage</a:t>
            </a:r>
            <a:endParaRPr lang="en-US" sz="3600" dirty="0"/>
          </a:p>
        </p:txBody>
      </p:sp>
      <p:sp>
        <p:nvSpPr>
          <p:cNvPr id="3" name="Content Placeholder 2"/>
          <p:cNvSpPr>
            <a:spLocks noGrp="1"/>
          </p:cNvSpPr>
          <p:nvPr>
            <p:ph idx="1"/>
          </p:nvPr>
        </p:nvSpPr>
        <p:spPr/>
        <p:txBody>
          <a:bodyPr>
            <a:normAutofit fontScale="62500" lnSpcReduction="20000"/>
          </a:bodyPr>
          <a:lstStyle/>
          <a:p>
            <a:pPr fontAlgn="base"/>
            <a:r>
              <a:rPr lang="en-US" sz="3400" dirty="0" smtClean="0"/>
              <a:t>Processed data needs to be </a:t>
            </a:r>
            <a:r>
              <a:rPr lang="en-US" sz="3400" b="1" dirty="0" smtClean="0"/>
              <a:t>stored</a:t>
            </a:r>
            <a:r>
              <a:rPr lang="en-US" sz="3400" dirty="0" smtClean="0"/>
              <a:t> in a place where it can be accessed easily.</a:t>
            </a:r>
          </a:p>
          <a:p>
            <a:pPr fontAlgn="base"/>
            <a:r>
              <a:rPr lang="en-US" sz="3400" dirty="0" smtClean="0"/>
              <a:t>Different types of storage systems are used:</a:t>
            </a:r>
          </a:p>
          <a:p>
            <a:pPr lvl="1" fontAlgn="base"/>
            <a:r>
              <a:rPr lang="en-US" sz="3400" b="1" dirty="0" smtClean="0"/>
              <a:t>Databases</a:t>
            </a:r>
            <a:r>
              <a:rPr lang="en-US" sz="3400" dirty="0" smtClean="0"/>
              <a:t> (</a:t>
            </a:r>
            <a:r>
              <a:rPr lang="en-US" sz="3400" dirty="0" err="1" smtClean="0"/>
              <a:t>PostgreSQL</a:t>
            </a:r>
            <a:r>
              <a:rPr lang="en-US" sz="3400" dirty="0" smtClean="0"/>
              <a:t>, </a:t>
            </a:r>
            <a:r>
              <a:rPr lang="en-US" sz="3400" dirty="0" err="1" smtClean="0"/>
              <a:t>MySQL</a:t>
            </a:r>
            <a:r>
              <a:rPr lang="en-US" sz="3400" dirty="0" smtClean="0"/>
              <a:t>) → If data needs structured storage.</a:t>
            </a:r>
          </a:p>
          <a:p>
            <a:pPr lvl="1" fontAlgn="base"/>
            <a:r>
              <a:rPr lang="en-US" sz="3400" b="1" dirty="0" smtClean="0"/>
              <a:t>Data Warehouses</a:t>
            </a:r>
            <a:r>
              <a:rPr lang="en-US" sz="3400" dirty="0" smtClean="0"/>
              <a:t> (Google </a:t>
            </a:r>
            <a:r>
              <a:rPr lang="en-US" sz="3400" dirty="0" err="1" smtClean="0"/>
              <a:t>BigQuery</a:t>
            </a:r>
            <a:r>
              <a:rPr lang="en-US" sz="3400" dirty="0" smtClean="0"/>
              <a:t>, Amazon </a:t>
            </a:r>
            <a:r>
              <a:rPr lang="en-US" sz="3400" dirty="0" err="1" smtClean="0"/>
              <a:t>Redshift</a:t>
            </a:r>
            <a:r>
              <a:rPr lang="en-US" sz="3400" dirty="0" smtClean="0"/>
              <a:t>) → For large-scale analytics.</a:t>
            </a:r>
          </a:p>
          <a:p>
            <a:pPr lvl="1" fontAlgn="base"/>
            <a:r>
              <a:rPr lang="en-US" sz="3400" b="1" dirty="0" smtClean="0"/>
              <a:t>Data Lakes</a:t>
            </a:r>
            <a:r>
              <a:rPr lang="en-US" sz="3400" dirty="0" smtClean="0"/>
              <a:t> (AWS S3, Azure Data Lake) → For unstructured and raw data storage.</a:t>
            </a:r>
          </a:p>
          <a:p>
            <a:pPr lvl="1" fontAlgn="base"/>
            <a:r>
              <a:rPr lang="en-US" sz="3400" b="1" dirty="0" smtClean="0"/>
              <a:t>Distributed Storage</a:t>
            </a:r>
            <a:r>
              <a:rPr lang="en-US" sz="3400" dirty="0" smtClean="0"/>
              <a:t> (HDFS, Cassandra) → For handling massive amounts of data.</a:t>
            </a:r>
          </a:p>
          <a:p>
            <a:pPr fontAlgn="base"/>
            <a:r>
              <a:rPr lang="en-US" sz="3400" dirty="0" smtClean="0"/>
              <a:t>Example: Patient health records, sensor data, and lab reports are securely stored in a Delta Lake-based data </a:t>
            </a:r>
            <a:r>
              <a:rPr lang="en-US" sz="3400" dirty="0" err="1" smtClean="0"/>
              <a:t>lakehouse</a:t>
            </a:r>
            <a:r>
              <a:rPr lang="en-US" sz="3400" dirty="0" smtClean="0"/>
              <a:t>, enabling efficient querying, analytics, and compliance with healthcare regulations.</a:t>
            </a:r>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3. Data Integration &amp; Organization</a:t>
            </a:r>
            <a:endParaRPr lang="en-US" sz="3600" dirty="0"/>
          </a:p>
        </p:txBody>
      </p:sp>
      <p:sp>
        <p:nvSpPr>
          <p:cNvPr id="3" name="Content Placeholder 2"/>
          <p:cNvSpPr>
            <a:spLocks noGrp="1"/>
          </p:cNvSpPr>
          <p:nvPr>
            <p:ph idx="1"/>
          </p:nvPr>
        </p:nvSpPr>
        <p:spPr/>
        <p:txBody>
          <a:bodyPr/>
          <a:lstStyle/>
          <a:p>
            <a:pPr fontAlgn="base"/>
            <a:r>
              <a:rPr lang="en-US" sz="2400" dirty="0" smtClean="0"/>
              <a:t>Data from different systems (e.g., sales, customer support, and website logs) must be </a:t>
            </a:r>
            <a:r>
              <a:rPr lang="en-US" sz="2400" b="1" dirty="0" smtClean="0"/>
              <a:t>merged</a:t>
            </a:r>
            <a:r>
              <a:rPr lang="en-US" sz="2400" dirty="0" smtClean="0"/>
              <a:t> and </a:t>
            </a:r>
            <a:r>
              <a:rPr lang="en-US" sz="2400" b="1" dirty="0" smtClean="0"/>
              <a:t>organized</a:t>
            </a:r>
            <a:r>
              <a:rPr lang="en-US" sz="2400" dirty="0" smtClean="0"/>
              <a:t>.</a:t>
            </a:r>
          </a:p>
          <a:p>
            <a:pPr fontAlgn="base"/>
            <a:r>
              <a:rPr lang="en-US" sz="2400" dirty="0" smtClean="0"/>
              <a:t>Metadata is added (e.g., timestamps, categories) to make data </a:t>
            </a:r>
            <a:r>
              <a:rPr lang="en-US" sz="2400" b="1" dirty="0" smtClean="0"/>
              <a:t>easier to retrieve</a:t>
            </a:r>
            <a:r>
              <a:rPr lang="en-US" sz="2400" dirty="0" smtClean="0"/>
              <a:t>.</a:t>
            </a:r>
          </a:p>
          <a:p>
            <a:pPr fontAlgn="base"/>
            <a:r>
              <a:rPr lang="en-US" sz="2400" dirty="0" smtClean="0"/>
              <a:t>Example: Patient data from multiple sources—EHR systems, wearable health devices, and lab reports—is integrated into a unified Delta Lake storage. Apache </a:t>
            </a:r>
            <a:r>
              <a:rPr lang="en-US" sz="2400" dirty="0" err="1" smtClean="0"/>
              <a:t>NiFi</a:t>
            </a:r>
            <a:r>
              <a:rPr lang="en-US" sz="2400" dirty="0" smtClean="0"/>
              <a:t> automates data ingestion, ensuring real-time updates for analytics and AI-driven diagnostics.</a:t>
            </a:r>
          </a:p>
          <a:p>
            <a:pPr>
              <a:buNone/>
            </a:pP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4. Data Analysis &amp; Insights Generation</a:t>
            </a:r>
            <a:endParaRPr lang="en-US" sz="3600" dirty="0"/>
          </a:p>
        </p:txBody>
      </p:sp>
      <p:sp>
        <p:nvSpPr>
          <p:cNvPr id="3" name="Content Placeholder 2"/>
          <p:cNvSpPr>
            <a:spLocks noGrp="1"/>
          </p:cNvSpPr>
          <p:nvPr>
            <p:ph idx="1"/>
          </p:nvPr>
        </p:nvSpPr>
        <p:spPr/>
        <p:txBody>
          <a:bodyPr>
            <a:normAutofit/>
          </a:bodyPr>
          <a:lstStyle/>
          <a:p>
            <a:pPr fontAlgn="base"/>
            <a:r>
              <a:rPr lang="en-US" sz="2400" dirty="0" smtClean="0"/>
              <a:t>Now that the data is </a:t>
            </a:r>
            <a:r>
              <a:rPr lang="en-US" sz="2400" b="1" dirty="0" smtClean="0"/>
              <a:t>clean and structured</a:t>
            </a:r>
            <a:r>
              <a:rPr lang="en-US" sz="2400" dirty="0" smtClean="0"/>
              <a:t>, businesses can analyze it to make decisions.</a:t>
            </a:r>
          </a:p>
          <a:p>
            <a:pPr fontAlgn="base"/>
            <a:r>
              <a:rPr lang="en-US" sz="2400" dirty="0" smtClean="0"/>
              <a:t>Analysts and data scientists use tools like </a:t>
            </a:r>
            <a:r>
              <a:rPr lang="en-US" sz="2400" b="1" dirty="0" smtClean="0"/>
              <a:t>SQL, Python (Pandas), Apache Spark</a:t>
            </a:r>
            <a:r>
              <a:rPr lang="en-US" sz="2400" dirty="0" smtClean="0"/>
              <a:t>, or </a:t>
            </a:r>
            <a:r>
              <a:rPr lang="en-US" sz="2400" b="1" dirty="0" smtClean="0"/>
              <a:t>machine learning models</a:t>
            </a:r>
            <a:r>
              <a:rPr lang="en-US" sz="2400" dirty="0" smtClean="0"/>
              <a:t> to gain insights.</a:t>
            </a:r>
          </a:p>
          <a:p>
            <a:r>
              <a:rPr lang="en-US" sz="2400" dirty="0" smtClean="0"/>
              <a:t>Example: Using AI-powered analytics, patient records from Delta Lake storage are analyzed to detect early signs of diseases. Machine learning models predict readmission risks, and dashboards provide real-time insights for doctors to improve patient care and treatment plans.</a:t>
            </a:r>
            <a:endParaRPr lang="en-US" sz="2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5. Data Visualization &amp; Reporting</a:t>
            </a:r>
            <a:endParaRPr lang="en-US" sz="3600" dirty="0"/>
          </a:p>
        </p:txBody>
      </p:sp>
      <p:sp>
        <p:nvSpPr>
          <p:cNvPr id="3" name="Content Placeholder 2"/>
          <p:cNvSpPr>
            <a:spLocks noGrp="1"/>
          </p:cNvSpPr>
          <p:nvPr>
            <p:ph idx="1"/>
          </p:nvPr>
        </p:nvSpPr>
        <p:spPr/>
        <p:txBody>
          <a:bodyPr>
            <a:normAutofit/>
          </a:bodyPr>
          <a:lstStyle/>
          <a:p>
            <a:pPr fontAlgn="base"/>
            <a:r>
              <a:rPr lang="en-US" sz="2400" dirty="0" smtClean="0"/>
              <a:t>Data is presented in a way that is easy to understand using charts, graphs, and dashboards.</a:t>
            </a:r>
          </a:p>
          <a:p>
            <a:pPr fontAlgn="base"/>
            <a:r>
              <a:rPr lang="en-US" sz="2400" dirty="0" smtClean="0"/>
              <a:t>Tools like </a:t>
            </a:r>
            <a:r>
              <a:rPr lang="en-US" sz="2400" b="1" dirty="0" smtClean="0"/>
              <a:t>Tableau, Power BI, Google Data Studio</a:t>
            </a:r>
            <a:r>
              <a:rPr lang="en-US" sz="2400" dirty="0" smtClean="0"/>
              <a:t> help create reports.</a:t>
            </a:r>
          </a:p>
          <a:p>
            <a:r>
              <a:rPr lang="en-US" sz="2400" dirty="0" smtClean="0"/>
              <a:t>Example: A hospital dashboard displays real-time patient statistics, treatment outcomes, and disease trends using interactive charts and heat maps. Doctors and administrators use these reports to track ICU occupancy, monitor patient recovery rates, and optimize resource allocation.</a:t>
            </a:r>
            <a:endParaRPr lang="en-US" sz="24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7. Data Consumption</a:t>
            </a:r>
            <a:endParaRPr lang="en-US" sz="3600" dirty="0"/>
          </a:p>
        </p:txBody>
      </p:sp>
      <p:sp>
        <p:nvSpPr>
          <p:cNvPr id="3" name="Content Placeholder 2"/>
          <p:cNvSpPr>
            <a:spLocks noGrp="1"/>
          </p:cNvSpPr>
          <p:nvPr>
            <p:ph idx="1"/>
          </p:nvPr>
        </p:nvSpPr>
        <p:spPr/>
        <p:txBody>
          <a:bodyPr>
            <a:normAutofit/>
          </a:bodyPr>
          <a:lstStyle/>
          <a:p>
            <a:pPr fontAlgn="base"/>
            <a:r>
              <a:rPr lang="en-US" sz="2400" dirty="0" smtClean="0"/>
              <a:t>The final processed data is used in </a:t>
            </a:r>
            <a:r>
              <a:rPr lang="en-US" sz="2400" b="1" dirty="0" smtClean="0"/>
              <a:t>business applications, AI models, or decision-making systems</a:t>
            </a:r>
            <a:r>
              <a:rPr lang="en-US" sz="2400" dirty="0" smtClean="0"/>
              <a:t>.</a:t>
            </a:r>
          </a:p>
          <a:p>
            <a:pPr fontAlgn="base"/>
            <a:r>
              <a:rPr lang="en-US" sz="2400" dirty="0" smtClean="0"/>
              <a:t>Different teams (marketing, finance, operations) use this data to improve performance.</a:t>
            </a:r>
          </a:p>
          <a:p>
            <a:r>
              <a:rPr lang="en-US" sz="2400" dirty="0" smtClean="0"/>
              <a:t>Example: A healthcare mobile app allows patients to access their medical records, view lab test results, and track their medication schedules. Doctors and nurses also consume patient data through integrated hospital systems to make informed treatment decisions in real time.</a:t>
            </a:r>
            <a:endParaRPr lang="en-US" sz="24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Data Lake Overview</a:t>
            </a:r>
            <a:endParaRPr lang="en-US" sz="3600" dirty="0"/>
          </a:p>
        </p:txBody>
      </p:sp>
      <p:sp>
        <p:nvSpPr>
          <p:cNvPr id="3" name="Content Placeholder 2"/>
          <p:cNvSpPr>
            <a:spLocks noGrp="1"/>
          </p:cNvSpPr>
          <p:nvPr>
            <p:ph idx="1"/>
          </p:nvPr>
        </p:nvSpPr>
        <p:spPr/>
        <p:txBody>
          <a:bodyPr>
            <a:normAutofit fontScale="92500" lnSpcReduction="10000"/>
          </a:bodyPr>
          <a:lstStyle/>
          <a:p>
            <a:pPr fontAlgn="base"/>
            <a:r>
              <a:rPr lang="en-US" dirty="0" smtClean="0"/>
              <a:t>A </a:t>
            </a:r>
            <a:r>
              <a:rPr lang="en-US" b="1" dirty="0" smtClean="0"/>
              <a:t>Data Lake</a:t>
            </a:r>
            <a:r>
              <a:rPr lang="en-US" dirty="0" smtClean="0"/>
              <a:t> is a </a:t>
            </a:r>
            <a:r>
              <a:rPr lang="en-US" b="1" dirty="0" smtClean="0"/>
              <a:t>scalable, flexible, and cost-effective storage system</a:t>
            </a:r>
            <a:r>
              <a:rPr lang="en-US" dirty="0" smtClean="0"/>
              <a:t> designed to handle massive volumes of data from various sources. </a:t>
            </a:r>
          </a:p>
          <a:p>
            <a:pPr fontAlgn="base"/>
            <a:r>
              <a:rPr lang="en-US" dirty="0" smtClean="0"/>
              <a:t>It stores data in its </a:t>
            </a:r>
            <a:r>
              <a:rPr lang="en-US" b="1" dirty="0" smtClean="0"/>
              <a:t>native format</a:t>
            </a:r>
            <a:r>
              <a:rPr lang="en-US" dirty="0" smtClean="0"/>
              <a:t>, meaning there is no need to transform or structure the data before storing it.</a:t>
            </a:r>
          </a:p>
          <a:p>
            <a:pPr fontAlgn="base"/>
            <a:r>
              <a:rPr lang="en-US" dirty="0" smtClean="0"/>
              <a:t>It supports diverse data types like -</a:t>
            </a:r>
          </a:p>
          <a:p>
            <a:pPr lvl="1" fontAlgn="base"/>
            <a:r>
              <a:rPr lang="en-US" sz="2600" b="1" dirty="0" smtClean="0"/>
              <a:t>Structured Data</a:t>
            </a:r>
            <a:r>
              <a:rPr lang="en-US" sz="2600" dirty="0" smtClean="0"/>
              <a:t>: Databases, tables (e.g., </a:t>
            </a:r>
            <a:r>
              <a:rPr lang="en-US" sz="2600" dirty="0" err="1" smtClean="0"/>
              <a:t>MySQL</a:t>
            </a:r>
            <a:r>
              <a:rPr lang="en-US" sz="2600" dirty="0" smtClean="0"/>
              <a:t>, </a:t>
            </a:r>
            <a:r>
              <a:rPr lang="en-US" sz="2600" dirty="0" err="1" smtClean="0"/>
              <a:t>PostgreSQL</a:t>
            </a:r>
            <a:r>
              <a:rPr lang="en-US" sz="2600" dirty="0" smtClean="0"/>
              <a:t>)</a:t>
            </a:r>
          </a:p>
          <a:p>
            <a:pPr lvl="1" fontAlgn="base"/>
            <a:r>
              <a:rPr lang="en-US" sz="2600" b="1" dirty="0" smtClean="0"/>
              <a:t>Semi-structured Data</a:t>
            </a:r>
            <a:r>
              <a:rPr lang="en-US" sz="2600" dirty="0" smtClean="0"/>
              <a:t>: JSON, XML, CSV, logs, sensor data</a:t>
            </a:r>
          </a:p>
          <a:p>
            <a:pPr lvl="1" fontAlgn="base"/>
            <a:r>
              <a:rPr lang="en-US" sz="2600" b="1" dirty="0" smtClean="0"/>
              <a:t>Unstructured Data</a:t>
            </a:r>
            <a:r>
              <a:rPr lang="en-US" sz="2600" dirty="0" smtClean="0"/>
              <a:t>: Images, videos, PDFs, emails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a:t>
            </a:r>
            <a:endParaRPr lang="en-US" dirty="0"/>
          </a:p>
        </p:txBody>
      </p:sp>
      <p:sp>
        <p:nvSpPr>
          <p:cNvPr id="3" name="Content Placeholder 2"/>
          <p:cNvSpPr>
            <a:spLocks noGrp="1"/>
          </p:cNvSpPr>
          <p:nvPr>
            <p:ph idx="1"/>
          </p:nvPr>
        </p:nvSpPr>
        <p:spPr/>
        <p:txBody>
          <a:bodyPr>
            <a:normAutofit/>
          </a:bodyPr>
          <a:lstStyle/>
          <a:p>
            <a:r>
              <a:rPr lang="en-US" b="1" dirty="0" smtClean="0"/>
              <a:t>Definition:</a:t>
            </a:r>
            <a:endParaRPr lang="en-US" dirty="0" smtClean="0"/>
          </a:p>
          <a:p>
            <a:r>
              <a:rPr lang="en-US" dirty="0" smtClean="0"/>
              <a:t>Data is any piece of information that can be stored, processed, and analyzed.</a:t>
            </a:r>
          </a:p>
          <a:p>
            <a:r>
              <a:rPr lang="en-US" dirty="0" smtClean="0"/>
              <a:t>In </a:t>
            </a:r>
            <a:r>
              <a:rPr lang="en-US" b="1" dirty="0" smtClean="0"/>
              <a:t>disease prediction</a:t>
            </a:r>
            <a:r>
              <a:rPr lang="en-US" dirty="0" smtClean="0"/>
              <a:t>, data comes from hospitals, health records, </a:t>
            </a:r>
            <a:r>
              <a:rPr lang="en-US" dirty="0" err="1" smtClean="0"/>
              <a:t>IoT</a:t>
            </a:r>
            <a:r>
              <a:rPr lang="en-US" dirty="0" smtClean="0"/>
              <a:t> devices, weather reports, etc.</a:t>
            </a:r>
          </a:p>
          <a:p>
            <a:r>
              <a:rPr lang="en-US" b="1" dirty="0" smtClean="0"/>
              <a:t>Example:</a:t>
            </a:r>
            <a:endParaRPr lang="en-US" dirty="0" smtClean="0"/>
          </a:p>
          <a:p>
            <a:r>
              <a:rPr lang="en-US" dirty="0" smtClean="0"/>
              <a:t>A hospital collects patient symptoms and test reports, which are later analyzed to </a:t>
            </a:r>
            <a:r>
              <a:rPr lang="en-US" b="1" dirty="0" smtClean="0"/>
              <a:t>predict a possible Dengue outbreak.</a:t>
            </a:r>
            <a:endParaRPr lang="en-US" dirty="0" smtClean="0"/>
          </a:p>
          <a:p>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Role in Big Data Ecosystem</a:t>
            </a:r>
            <a:endParaRPr lang="en-US" sz="3600" dirty="0"/>
          </a:p>
        </p:txBody>
      </p:sp>
      <p:sp>
        <p:nvSpPr>
          <p:cNvPr id="3" name="Content Placeholder 2"/>
          <p:cNvSpPr>
            <a:spLocks noGrp="1"/>
          </p:cNvSpPr>
          <p:nvPr>
            <p:ph idx="1"/>
          </p:nvPr>
        </p:nvSpPr>
        <p:spPr/>
        <p:txBody>
          <a:bodyPr>
            <a:noAutofit/>
          </a:bodyPr>
          <a:lstStyle/>
          <a:p>
            <a:pPr fontAlgn="base"/>
            <a:r>
              <a:rPr lang="en-US" sz="2400" b="1" dirty="0" smtClean="0"/>
              <a:t>Scalability </a:t>
            </a:r>
            <a:r>
              <a:rPr lang="en-US" sz="2400" dirty="0" smtClean="0"/>
              <a:t>- Handles </a:t>
            </a:r>
            <a:r>
              <a:rPr lang="en-US" sz="2400" dirty="0" err="1" smtClean="0"/>
              <a:t>petabytes</a:t>
            </a:r>
            <a:r>
              <a:rPr lang="en-US" sz="2400" dirty="0" smtClean="0"/>
              <a:t> of data efficiently.</a:t>
            </a:r>
          </a:p>
          <a:p>
            <a:pPr fontAlgn="base"/>
            <a:r>
              <a:rPr lang="en-US" sz="2400" b="1" dirty="0" smtClean="0"/>
              <a:t>Schema-on-Read</a:t>
            </a:r>
            <a:r>
              <a:rPr lang="en-US" sz="2400" dirty="0" smtClean="0"/>
              <a:t> - No predefined schema. Users define schema when querying data.</a:t>
            </a:r>
          </a:p>
          <a:p>
            <a:pPr fontAlgn="base"/>
            <a:r>
              <a:rPr lang="en-US" sz="2400" b="1" dirty="0" smtClean="0"/>
              <a:t>Supports AI/ML</a:t>
            </a:r>
            <a:r>
              <a:rPr lang="en-US" sz="2400" dirty="0" smtClean="0"/>
              <a:t> - Ideal for training ML models with raw data.</a:t>
            </a:r>
          </a:p>
          <a:p>
            <a:pPr fontAlgn="base"/>
            <a:r>
              <a:rPr lang="en-US" sz="2400" b="1" dirty="0" smtClean="0"/>
              <a:t>Low-cost Storage</a:t>
            </a:r>
            <a:r>
              <a:rPr lang="en-US" sz="2400" dirty="0" smtClean="0"/>
              <a:t> - Uses cheap storage like </a:t>
            </a:r>
            <a:r>
              <a:rPr lang="en-US" sz="2400" b="1" dirty="0" smtClean="0"/>
              <a:t>Amazon S3, Azure Blob, Google Cloud Storage</a:t>
            </a:r>
            <a:r>
              <a:rPr lang="en-US" sz="2400" dirty="0" smtClean="0"/>
              <a:t>.</a:t>
            </a:r>
          </a:p>
          <a:p>
            <a:pPr fontAlgn="base"/>
            <a:r>
              <a:rPr lang="en-US" sz="2400" b="1" dirty="0" smtClean="0"/>
              <a:t>Real-time &amp; Batch Processing</a:t>
            </a:r>
            <a:r>
              <a:rPr lang="en-US" sz="2400" dirty="0" smtClean="0"/>
              <a:t> - Works with real-time streams (Kafka) and batch jobs (Spark).</a:t>
            </a:r>
          </a:p>
          <a:p>
            <a:r>
              <a:rPr lang="en-US" sz="2400" b="1" dirty="0" smtClean="0"/>
              <a:t>Supports Multiple Query Engines</a:t>
            </a:r>
            <a:r>
              <a:rPr lang="en-US" sz="2400" dirty="0" smtClean="0"/>
              <a:t> - Query using </a:t>
            </a:r>
            <a:r>
              <a:rPr lang="en-US" sz="2400" b="1" dirty="0" smtClean="0"/>
              <a:t>Hive, Presto, Athena, Spark SQL</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Delta Lake Overview</a:t>
            </a:r>
            <a:endParaRPr lang="en-US" sz="3600" dirty="0"/>
          </a:p>
        </p:txBody>
      </p:sp>
      <p:sp>
        <p:nvSpPr>
          <p:cNvPr id="3" name="Content Placeholder 2"/>
          <p:cNvSpPr>
            <a:spLocks noGrp="1"/>
          </p:cNvSpPr>
          <p:nvPr>
            <p:ph idx="1"/>
          </p:nvPr>
        </p:nvSpPr>
        <p:spPr/>
        <p:txBody>
          <a:bodyPr/>
          <a:lstStyle/>
          <a:p>
            <a:r>
              <a:rPr lang="en-US" dirty="0" smtClean="0"/>
              <a:t>Delta Lake is an </a:t>
            </a:r>
            <a:r>
              <a:rPr lang="en-US" b="1" dirty="0" smtClean="0"/>
              <a:t>open-source storage layer</a:t>
            </a:r>
            <a:r>
              <a:rPr lang="en-US" dirty="0" smtClean="0"/>
              <a:t> that enhances traditional data lakes by introducing </a:t>
            </a:r>
            <a:r>
              <a:rPr lang="en-US" b="1" dirty="0" smtClean="0"/>
              <a:t>ACID transactions, schema enforcement, time travel, and data reliability</a:t>
            </a:r>
            <a:r>
              <a:rPr lang="en-US" dirty="0" smtClean="0"/>
              <a:t>.</a:t>
            </a:r>
          </a:p>
          <a:p>
            <a:r>
              <a:rPr lang="en-US" dirty="0" smtClean="0"/>
              <a:t>It is built on </a:t>
            </a:r>
            <a:r>
              <a:rPr lang="en-US" b="1" dirty="0" smtClean="0"/>
              <a:t>Apache Spark</a:t>
            </a:r>
            <a:r>
              <a:rPr lang="en-US" dirty="0" smtClean="0"/>
              <a:t> and extends the capabilities of data lakes, which traditionally struggle with consistency, governance, and performance.</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Why Delta Lake?</a:t>
            </a:r>
            <a:endParaRPr lang="en-US" sz="3600" dirty="0"/>
          </a:p>
        </p:txBody>
      </p:sp>
      <p:sp>
        <p:nvSpPr>
          <p:cNvPr id="3" name="Content Placeholder 2"/>
          <p:cNvSpPr>
            <a:spLocks noGrp="1"/>
          </p:cNvSpPr>
          <p:nvPr>
            <p:ph idx="1"/>
          </p:nvPr>
        </p:nvSpPr>
        <p:spPr/>
        <p:txBody>
          <a:bodyPr>
            <a:normAutofit fontScale="92500" lnSpcReduction="20000"/>
          </a:bodyPr>
          <a:lstStyle/>
          <a:p>
            <a:r>
              <a:rPr lang="en-US" dirty="0" smtClean="0"/>
              <a:t>Traditional data lakes (using Parquet, ORC, or CSV) suffer from the following issues: </a:t>
            </a:r>
          </a:p>
          <a:p>
            <a:pPr lvl="1"/>
            <a:r>
              <a:rPr lang="en-US" b="1" dirty="0" smtClean="0"/>
              <a:t>Lack of ACID Transactions</a:t>
            </a:r>
            <a:r>
              <a:rPr lang="en-US" dirty="0" smtClean="0"/>
              <a:t> → Leads to data corruption due to concurrent writes.</a:t>
            </a:r>
          </a:p>
          <a:p>
            <a:pPr lvl="1"/>
            <a:r>
              <a:rPr lang="en-US" b="1" dirty="0" smtClean="0"/>
              <a:t>No Schema Enforcement</a:t>
            </a:r>
            <a:r>
              <a:rPr lang="en-US" dirty="0" smtClean="0"/>
              <a:t> → Allows bad data to enter the system.</a:t>
            </a:r>
          </a:p>
          <a:p>
            <a:pPr lvl="1"/>
            <a:r>
              <a:rPr lang="en-US" b="1" dirty="0" smtClean="0"/>
              <a:t>No Data Versioning</a:t>
            </a:r>
            <a:r>
              <a:rPr lang="en-US" dirty="0" smtClean="0"/>
              <a:t> → Makes it difficult to roll back changes.</a:t>
            </a:r>
          </a:p>
          <a:p>
            <a:pPr lvl="1"/>
            <a:r>
              <a:rPr lang="en-US" b="1" dirty="0" smtClean="0"/>
              <a:t>Performance Issues</a:t>
            </a:r>
            <a:r>
              <a:rPr lang="en-US" dirty="0" smtClean="0"/>
              <a:t> → Reads/writes are slow due to small file problems.</a:t>
            </a:r>
          </a:p>
          <a:p>
            <a:r>
              <a:rPr lang="en-US" dirty="0" smtClean="0"/>
              <a:t>Delta Lake solves these challenges by </a:t>
            </a:r>
            <a:r>
              <a:rPr lang="en-US" b="1" dirty="0" smtClean="0"/>
              <a:t>adding a transactional layer</a:t>
            </a:r>
            <a:r>
              <a:rPr lang="en-US" dirty="0" smtClean="0"/>
              <a:t> on top of existing data lakes, ensuring </a:t>
            </a:r>
            <a:r>
              <a:rPr lang="en-US" b="1" dirty="0" smtClean="0"/>
              <a:t>data integrity, consistency, and performance optimizations</a:t>
            </a:r>
            <a:r>
              <a:rPr lang="en-US" dirty="0" smtClean="0"/>
              <a:t>.</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Core Features of Delta Lake</a:t>
            </a:r>
            <a:endParaRPr lang="en-US" sz="3600" dirty="0"/>
          </a:p>
        </p:txBody>
      </p:sp>
      <p:sp>
        <p:nvSpPr>
          <p:cNvPr id="3" name="Content Placeholder 2"/>
          <p:cNvSpPr>
            <a:spLocks noGrp="1"/>
          </p:cNvSpPr>
          <p:nvPr>
            <p:ph idx="1"/>
          </p:nvPr>
        </p:nvSpPr>
        <p:spPr/>
        <p:txBody>
          <a:bodyPr>
            <a:normAutofit/>
          </a:bodyPr>
          <a:lstStyle/>
          <a:p>
            <a:pPr marL="514350" indent="-514350">
              <a:buFont typeface="Wingdings" pitchFamily="2" charset="2"/>
              <a:buChar char="v"/>
            </a:pPr>
            <a:r>
              <a:rPr lang="en-US" dirty="0" smtClean="0"/>
              <a:t>ACID Transactions</a:t>
            </a:r>
          </a:p>
          <a:p>
            <a:pPr marL="880110" lvl="1" indent="-514350">
              <a:buFont typeface="Wingdings" pitchFamily="2" charset="2"/>
              <a:buChar char="v"/>
            </a:pPr>
            <a:r>
              <a:rPr lang="en-US" dirty="0" smtClean="0"/>
              <a:t>Delta Lake supports </a:t>
            </a:r>
            <a:r>
              <a:rPr lang="en-US" b="1" dirty="0" smtClean="0"/>
              <a:t>Atomicity, Consistency, Isolation, and Durability (ACID)</a:t>
            </a:r>
            <a:r>
              <a:rPr lang="en-US" dirty="0" smtClean="0"/>
              <a:t>.</a:t>
            </a:r>
          </a:p>
          <a:p>
            <a:pPr marL="880110" lvl="1" indent="-514350">
              <a:buFont typeface="Wingdings" pitchFamily="2" charset="2"/>
              <a:buChar char="v"/>
            </a:pPr>
            <a:r>
              <a:rPr lang="en-US" dirty="0" smtClean="0"/>
              <a:t>It ensures </a:t>
            </a:r>
            <a:r>
              <a:rPr lang="en-US" b="1" dirty="0" smtClean="0"/>
              <a:t>all operations either fully succeed or fully fail</a:t>
            </a:r>
            <a:r>
              <a:rPr lang="en-US" dirty="0" smtClean="0"/>
              <a:t>, preventing partial updates.</a:t>
            </a:r>
          </a:p>
          <a:p>
            <a:pPr marL="514350" indent="-514350">
              <a:buFont typeface="Wingdings" pitchFamily="2" charset="2"/>
              <a:buChar char="v"/>
            </a:pPr>
            <a:r>
              <a:rPr lang="en-US" dirty="0" smtClean="0"/>
              <a:t>Schema Enforcement and Evolution</a:t>
            </a:r>
          </a:p>
          <a:p>
            <a:pPr marL="880110" lvl="1" indent="-514350">
              <a:buFont typeface="Wingdings" pitchFamily="2" charset="2"/>
              <a:buChar char="v"/>
            </a:pPr>
            <a:r>
              <a:rPr lang="en-US" b="1" dirty="0" smtClean="0"/>
              <a:t>Schema enforcement</a:t>
            </a:r>
            <a:r>
              <a:rPr lang="en-US" dirty="0" smtClean="0"/>
              <a:t> ensures that data inserted into a table matches predefined types.</a:t>
            </a:r>
          </a:p>
          <a:p>
            <a:pPr marL="880110" lvl="1" indent="-514350">
              <a:buFont typeface="Wingdings" pitchFamily="2" charset="2"/>
              <a:buChar char="v"/>
            </a:pPr>
            <a:r>
              <a:rPr lang="en-US" b="1" dirty="0" smtClean="0"/>
              <a:t>Schema evolution</a:t>
            </a:r>
            <a:r>
              <a:rPr lang="en-US" dirty="0" smtClean="0"/>
              <a:t> allows modifying the schema without breaking existing queries.</a:t>
            </a:r>
          </a:p>
          <a:p>
            <a:pPr marL="514350" indent="-514350">
              <a:buNone/>
            </a:pPr>
            <a:endParaRPr lang="en-US"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514350" indent="-514350">
              <a:buFont typeface="Wingdings" pitchFamily="2" charset="2"/>
              <a:buChar char="v"/>
            </a:pPr>
            <a:r>
              <a:rPr lang="en-US" dirty="0" smtClean="0"/>
              <a:t>Time Travel (Data Versioning)</a:t>
            </a:r>
          </a:p>
          <a:p>
            <a:pPr marL="880110" lvl="1" indent="-514350">
              <a:buFont typeface="Wingdings" pitchFamily="2" charset="2"/>
              <a:buChar char="v"/>
            </a:pPr>
            <a:r>
              <a:rPr lang="en-US" dirty="0" smtClean="0"/>
              <a:t>Delta Lake maintains </a:t>
            </a:r>
            <a:r>
              <a:rPr lang="en-US" b="1" dirty="0" smtClean="0"/>
              <a:t>historical versions</a:t>
            </a:r>
            <a:r>
              <a:rPr lang="en-US" dirty="0" smtClean="0"/>
              <a:t> of data, allowing rollback and auditing.</a:t>
            </a:r>
          </a:p>
          <a:p>
            <a:pPr marL="880110" lvl="1" indent="-514350">
              <a:buFont typeface="Wingdings" pitchFamily="2" charset="2"/>
              <a:buChar char="v"/>
            </a:pPr>
            <a:r>
              <a:rPr lang="en-US" dirty="0" smtClean="0"/>
              <a:t>Users can query data </a:t>
            </a:r>
            <a:r>
              <a:rPr lang="en-US" b="1" dirty="0" smtClean="0"/>
              <a:t>as it existed at a specific timestamp or version</a:t>
            </a:r>
            <a:r>
              <a:rPr lang="en-US" dirty="0" smtClean="0"/>
              <a:t>.</a:t>
            </a:r>
          </a:p>
          <a:p>
            <a:pPr marL="514350" indent="-514350">
              <a:buFont typeface="Wingdings" pitchFamily="2" charset="2"/>
              <a:buChar char="v"/>
            </a:pPr>
            <a:r>
              <a:rPr lang="en-US" dirty="0" smtClean="0"/>
              <a:t>Data Reliability and Consistency</a:t>
            </a:r>
          </a:p>
          <a:p>
            <a:pPr marL="880110" lvl="1" indent="-514350">
              <a:buFont typeface="Wingdings" pitchFamily="2" charset="2"/>
              <a:buChar char="v"/>
            </a:pPr>
            <a:r>
              <a:rPr lang="en-US" dirty="0" smtClean="0"/>
              <a:t>Delta Lake ensures </a:t>
            </a:r>
            <a:r>
              <a:rPr lang="en-US" b="1" dirty="0" smtClean="0"/>
              <a:t>strong consistency</a:t>
            </a:r>
            <a:r>
              <a:rPr lang="en-US" dirty="0" smtClean="0"/>
              <a:t> through </a:t>
            </a:r>
            <a:r>
              <a:rPr lang="en-US" b="1" dirty="0" smtClean="0"/>
              <a:t>Write-Ahead Logs (WAL)</a:t>
            </a:r>
            <a:r>
              <a:rPr lang="en-US" dirty="0" smtClean="0"/>
              <a:t>.</a:t>
            </a:r>
          </a:p>
          <a:p>
            <a:pPr marL="880110" lvl="1" indent="-514350">
              <a:buFont typeface="Wingdings" pitchFamily="2" charset="2"/>
              <a:buChar char="v"/>
            </a:pPr>
            <a:r>
              <a:rPr lang="en-US" dirty="0" smtClean="0"/>
              <a:t>Prevents </a:t>
            </a:r>
            <a:r>
              <a:rPr lang="en-US" b="1" dirty="0" smtClean="0"/>
              <a:t>corrupted or incomplete data reads</a:t>
            </a:r>
            <a:r>
              <a:rPr lang="en-US" dirty="0" smtClean="0"/>
              <a:t>.</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Font typeface="Wingdings" pitchFamily="2" charset="2"/>
              <a:buChar char="v"/>
            </a:pPr>
            <a:r>
              <a:rPr lang="en-US" dirty="0" smtClean="0"/>
              <a:t>Performance Optimization</a:t>
            </a:r>
          </a:p>
          <a:p>
            <a:pPr lvl="1">
              <a:buFont typeface="Wingdings" pitchFamily="2" charset="2"/>
              <a:buChar char="v"/>
            </a:pPr>
            <a:r>
              <a:rPr lang="en-US" b="1" dirty="0" smtClean="0"/>
              <a:t>Z-Ordering</a:t>
            </a:r>
            <a:r>
              <a:rPr lang="en-US" dirty="0" smtClean="0"/>
              <a:t> organizes data for faster retrieval.</a:t>
            </a:r>
          </a:p>
          <a:p>
            <a:pPr lvl="1">
              <a:buFont typeface="Wingdings" pitchFamily="2" charset="2"/>
              <a:buChar char="v"/>
            </a:pPr>
            <a:r>
              <a:rPr lang="en-US" b="1" dirty="0" smtClean="0"/>
              <a:t>Data Skipping</a:t>
            </a:r>
            <a:r>
              <a:rPr lang="en-US" dirty="0" smtClean="0"/>
              <a:t> allows reading only relevant parts of the dataset.</a:t>
            </a:r>
          </a:p>
          <a:p>
            <a:pPr lvl="1">
              <a:buFont typeface="Wingdings" pitchFamily="2" charset="2"/>
              <a:buChar char="v"/>
            </a:pPr>
            <a:r>
              <a:rPr lang="en-US" b="1" dirty="0" smtClean="0"/>
              <a:t>Auto Compaction</a:t>
            </a:r>
            <a:r>
              <a:rPr lang="en-US" dirty="0" smtClean="0"/>
              <a:t> reduces small file problems by merging files.</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How Delta Lake Works</a:t>
            </a:r>
            <a:endParaRPr lang="en-US" sz="3600" dirty="0"/>
          </a:p>
        </p:txBody>
      </p:sp>
      <p:sp>
        <p:nvSpPr>
          <p:cNvPr id="3" name="Content Placeholder 2"/>
          <p:cNvSpPr>
            <a:spLocks noGrp="1"/>
          </p:cNvSpPr>
          <p:nvPr>
            <p:ph idx="1"/>
          </p:nvPr>
        </p:nvSpPr>
        <p:spPr/>
        <p:txBody>
          <a:bodyPr/>
          <a:lstStyle/>
          <a:p>
            <a:r>
              <a:rPr lang="en-US" dirty="0" smtClean="0"/>
              <a:t>Delta Lake is built on </a:t>
            </a:r>
            <a:r>
              <a:rPr lang="en-US" b="1" dirty="0" smtClean="0"/>
              <a:t>two main components</a:t>
            </a:r>
            <a:r>
              <a:rPr lang="en-US" dirty="0" smtClean="0"/>
              <a:t>:</a:t>
            </a:r>
          </a:p>
          <a:p>
            <a:pPr lvl="1"/>
            <a:r>
              <a:rPr lang="pt-BR" b="1" dirty="0" smtClean="0"/>
              <a:t>Parquet Files</a:t>
            </a:r>
            <a:r>
              <a:rPr lang="pt-BR" dirty="0" smtClean="0"/>
              <a:t> → Stores actual data in a columnar format.</a:t>
            </a:r>
          </a:p>
          <a:p>
            <a:pPr lvl="1"/>
            <a:r>
              <a:rPr lang="en-US" b="1" dirty="0" smtClean="0"/>
              <a:t>Transaction Log (_</a:t>
            </a:r>
            <a:r>
              <a:rPr lang="en-US" b="1" dirty="0" err="1" smtClean="0"/>
              <a:t>delta_log</a:t>
            </a:r>
            <a:r>
              <a:rPr lang="en-US" b="1" dirty="0" smtClean="0"/>
              <a:t>)</a:t>
            </a:r>
            <a:r>
              <a:rPr lang="en-US" dirty="0" smtClean="0"/>
              <a:t> → Maintains metadata about all changes.</a:t>
            </a:r>
          </a:p>
          <a:p>
            <a:r>
              <a:rPr lang="en-US" dirty="0" smtClean="0"/>
              <a:t>The </a:t>
            </a:r>
            <a:r>
              <a:rPr lang="en-US" b="1" dirty="0" smtClean="0"/>
              <a:t>transaction log</a:t>
            </a:r>
            <a:r>
              <a:rPr lang="en-US" dirty="0" smtClean="0"/>
              <a:t> tracks:</a:t>
            </a:r>
          </a:p>
          <a:p>
            <a:pPr lvl="1"/>
            <a:r>
              <a:rPr lang="en-US" dirty="0" smtClean="0"/>
              <a:t>Every </a:t>
            </a:r>
            <a:r>
              <a:rPr lang="en-US" b="1" dirty="0" smtClean="0"/>
              <a:t>insert, update, delete</a:t>
            </a:r>
            <a:r>
              <a:rPr lang="en-US" dirty="0" smtClean="0"/>
              <a:t> operation.</a:t>
            </a:r>
          </a:p>
          <a:p>
            <a:pPr lvl="1"/>
            <a:r>
              <a:rPr lang="en-US" dirty="0" smtClean="0"/>
              <a:t>Previous versions of data for </a:t>
            </a:r>
            <a:r>
              <a:rPr lang="en-US" b="1" dirty="0" smtClean="0"/>
              <a:t>time travel</a:t>
            </a:r>
            <a:r>
              <a:rPr lang="en-US" dirty="0" smtClean="0"/>
              <a:t>.</a:t>
            </a:r>
          </a:p>
          <a:p>
            <a:pPr lvl="1"/>
            <a:r>
              <a:rPr lang="en-US" dirty="0" smtClean="0"/>
              <a:t>Schema modifications.</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Architecture of Delta Lake</a:t>
            </a:r>
            <a:endParaRPr lang="en-US" sz="3600" dirty="0"/>
          </a:p>
        </p:txBody>
      </p:sp>
      <p:sp>
        <p:nvSpPr>
          <p:cNvPr id="3" name="Content Placeholder 2"/>
          <p:cNvSpPr>
            <a:spLocks noGrp="1"/>
          </p:cNvSpPr>
          <p:nvPr>
            <p:ph idx="1"/>
          </p:nvPr>
        </p:nvSpPr>
        <p:spPr/>
        <p:txBody>
          <a:bodyPr/>
          <a:lstStyle/>
          <a:p>
            <a:r>
              <a:rPr lang="en-US" dirty="0" smtClean="0"/>
              <a:t>Delta Lake operates in a </a:t>
            </a:r>
            <a:r>
              <a:rPr lang="en-US" b="1" dirty="0" smtClean="0"/>
              <a:t>layered structure</a:t>
            </a:r>
            <a:r>
              <a:rPr lang="en-US" dirty="0" smtClean="0"/>
              <a:t>:</a:t>
            </a:r>
          </a:p>
          <a:p>
            <a:pPr lvl="1"/>
            <a:r>
              <a:rPr lang="en-US" b="1" dirty="0" smtClean="0"/>
              <a:t>Storage Layer</a:t>
            </a:r>
            <a:r>
              <a:rPr lang="en-US" dirty="0" smtClean="0"/>
              <a:t> → Uses cloud storage (S3, ADLS, GCS) or HDFS.</a:t>
            </a:r>
          </a:p>
          <a:p>
            <a:pPr lvl="1"/>
            <a:r>
              <a:rPr lang="en-US" b="1" dirty="0" smtClean="0"/>
              <a:t>Delta Layer</a:t>
            </a:r>
            <a:r>
              <a:rPr lang="en-US" dirty="0" smtClean="0"/>
              <a:t> → Implements ACID transactions and schema management.</a:t>
            </a:r>
          </a:p>
          <a:p>
            <a:pPr lvl="1"/>
            <a:r>
              <a:rPr lang="en-US" b="1" dirty="0" smtClean="0"/>
              <a:t>Processing Layer</a:t>
            </a:r>
            <a:r>
              <a:rPr lang="en-US" dirty="0" smtClean="0"/>
              <a:t> → Works with Apache Spark, Presto, </a:t>
            </a:r>
            <a:r>
              <a:rPr lang="en-US" dirty="0" err="1" smtClean="0"/>
              <a:t>Trino</a:t>
            </a:r>
            <a:r>
              <a:rPr lang="en-US" dirty="0" smtClean="0"/>
              <a:t>, etc.</a:t>
            </a:r>
          </a:p>
          <a:p>
            <a:pPr lvl="1"/>
            <a:r>
              <a:rPr lang="en-US" b="1" dirty="0" smtClean="0"/>
              <a:t>Query Layer</a:t>
            </a:r>
            <a:r>
              <a:rPr lang="en-US" dirty="0" smtClean="0"/>
              <a:t> → Supports SQL-based querying for analytics and reporting.</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Advantages of Delta Lake</a:t>
            </a:r>
            <a:endParaRPr lang="en-US" sz="3600" dirty="0"/>
          </a:p>
        </p:txBody>
      </p:sp>
      <p:sp>
        <p:nvSpPr>
          <p:cNvPr id="3" name="Content Placeholder 2"/>
          <p:cNvSpPr>
            <a:spLocks noGrp="1"/>
          </p:cNvSpPr>
          <p:nvPr>
            <p:ph idx="1"/>
          </p:nvPr>
        </p:nvSpPr>
        <p:spPr/>
        <p:txBody>
          <a:bodyPr/>
          <a:lstStyle/>
          <a:p>
            <a:r>
              <a:rPr lang="en-US" b="1" dirty="0" smtClean="0"/>
              <a:t>Reliable Data</a:t>
            </a:r>
            <a:r>
              <a:rPr lang="en-US" dirty="0" smtClean="0"/>
              <a:t> → ACID transactions prevent corruption.</a:t>
            </a:r>
          </a:p>
          <a:p>
            <a:r>
              <a:rPr lang="en-US" b="1" dirty="0" smtClean="0"/>
              <a:t>High Performance</a:t>
            </a:r>
            <a:r>
              <a:rPr lang="en-US" dirty="0" smtClean="0"/>
              <a:t> → Optimized queries using caching, indexing, and Z-Ordering.</a:t>
            </a:r>
          </a:p>
          <a:p>
            <a:r>
              <a:rPr lang="en-US" b="1" dirty="0" smtClean="0"/>
              <a:t>Historical Data Access</a:t>
            </a:r>
            <a:r>
              <a:rPr lang="en-US" dirty="0" smtClean="0"/>
              <a:t> → Time travel enables auditing and rollback.</a:t>
            </a:r>
          </a:p>
          <a:p>
            <a:r>
              <a:rPr lang="en-US" b="1" dirty="0" smtClean="0"/>
              <a:t>Scalability</a:t>
            </a:r>
            <a:r>
              <a:rPr lang="en-US" dirty="0" smtClean="0"/>
              <a:t> → Handles large-scale data processing efficiently.</a:t>
            </a:r>
          </a:p>
          <a:p>
            <a:r>
              <a:rPr lang="en-US" b="1" dirty="0" smtClean="0"/>
              <a:t>Interoperability</a:t>
            </a:r>
            <a:r>
              <a:rPr lang="en-US" dirty="0" smtClean="0"/>
              <a:t> → Works with multiple big data frameworks.</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buNone/>
            </a:pPr>
            <a:r>
              <a:rPr lang="en-US" b="1" dirty="0" smtClean="0"/>
              <a:t>				</a:t>
            </a:r>
          </a:p>
          <a:p>
            <a:pPr>
              <a:buNone/>
            </a:pPr>
            <a:r>
              <a:rPr lang="en-US" b="1" dirty="0" smtClean="0"/>
              <a:t>					THANK YOU</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500042"/>
            <a:ext cx="8229600" cy="1143000"/>
          </a:xfrm>
        </p:spPr>
        <p:txBody>
          <a:bodyPr/>
          <a:lstStyle/>
          <a:p>
            <a:r>
              <a:rPr lang="en-US" b="1" dirty="0" smtClean="0"/>
              <a:t>Different Forms of Data </a:t>
            </a:r>
            <a:endParaRPr lang="en-US" dirty="0"/>
          </a:p>
        </p:txBody>
      </p:sp>
      <p:sp>
        <p:nvSpPr>
          <p:cNvPr id="3" name="Content Placeholder 2"/>
          <p:cNvSpPr>
            <a:spLocks noGrp="1"/>
          </p:cNvSpPr>
          <p:nvPr>
            <p:ph idx="1"/>
          </p:nvPr>
        </p:nvSpPr>
        <p:spPr>
          <a:xfrm>
            <a:off x="457200" y="1714488"/>
            <a:ext cx="8229600" cy="4610112"/>
          </a:xfrm>
        </p:spPr>
        <p:txBody>
          <a:bodyPr>
            <a:normAutofit/>
          </a:bodyPr>
          <a:lstStyle/>
          <a:p>
            <a:r>
              <a:rPr lang="en-US" dirty="0" smtClean="0"/>
              <a:t>There are </a:t>
            </a:r>
            <a:r>
              <a:rPr lang="en-US" b="1" dirty="0" smtClean="0"/>
              <a:t>three types of data</a:t>
            </a:r>
            <a:r>
              <a:rPr lang="en-US" dirty="0" smtClean="0"/>
              <a:t> based on structure:</a:t>
            </a:r>
          </a:p>
          <a:p>
            <a:endParaRPr lang="en-US" dirty="0" smtClean="0"/>
          </a:p>
          <a:p>
            <a:r>
              <a:rPr lang="en-US" b="1" dirty="0" smtClean="0"/>
              <a:t>Structured Data</a:t>
            </a:r>
            <a:r>
              <a:rPr lang="en-US" dirty="0" smtClean="0"/>
              <a:t> – Well-organized, stored in tables (e.g., Databases, Excel).</a:t>
            </a:r>
          </a:p>
          <a:p>
            <a:endParaRPr lang="en-US" b="1" dirty="0" smtClean="0"/>
          </a:p>
          <a:p>
            <a:r>
              <a:rPr lang="en-US" b="1" dirty="0" smtClean="0"/>
              <a:t>Semi-Structured Data</a:t>
            </a:r>
            <a:r>
              <a:rPr lang="en-US" dirty="0" smtClean="0"/>
              <a:t> – Partially organized with tags/labels (e.g., JSON, XML, Logs).</a:t>
            </a:r>
          </a:p>
          <a:p>
            <a:endParaRPr lang="en-US" b="1" dirty="0" smtClean="0"/>
          </a:p>
          <a:p>
            <a:r>
              <a:rPr lang="en-US" b="1" dirty="0" smtClean="0"/>
              <a:t>Unstructured Data</a:t>
            </a:r>
            <a:r>
              <a:rPr lang="en-US" dirty="0" smtClean="0"/>
              <a:t> – No predefined format (e.g., Videos, Images, Social Media Posts).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Structured Data</a:t>
            </a:r>
            <a:endParaRPr lang="en-US" dirty="0"/>
          </a:p>
        </p:txBody>
      </p:sp>
      <p:sp>
        <p:nvSpPr>
          <p:cNvPr id="3" name="Content Placeholder 2"/>
          <p:cNvSpPr>
            <a:spLocks noGrp="1"/>
          </p:cNvSpPr>
          <p:nvPr>
            <p:ph idx="1"/>
          </p:nvPr>
        </p:nvSpPr>
        <p:spPr/>
        <p:txBody>
          <a:bodyPr>
            <a:normAutofit lnSpcReduction="10000"/>
          </a:bodyPr>
          <a:lstStyle/>
          <a:p>
            <a:r>
              <a:rPr lang="en-US" b="1" dirty="0" smtClean="0"/>
              <a:t>Definition:</a:t>
            </a:r>
            <a:r>
              <a:rPr lang="en-US" dirty="0" smtClean="0"/>
              <a:t> Highly organized data stored in tables, easy to search and analyze.</a:t>
            </a:r>
            <a:br>
              <a:rPr lang="en-US" dirty="0" smtClean="0"/>
            </a:br>
            <a:r>
              <a:rPr lang="en-US" b="1" dirty="0" smtClean="0"/>
              <a:t>Common Sources:</a:t>
            </a:r>
            <a:r>
              <a:rPr lang="en-US" dirty="0" smtClean="0"/>
              <a:t/>
            </a:r>
            <a:br>
              <a:rPr lang="en-US" dirty="0" smtClean="0"/>
            </a:br>
            <a:r>
              <a:rPr lang="en-US" dirty="0" smtClean="0"/>
              <a:t> Databases (</a:t>
            </a:r>
            <a:r>
              <a:rPr lang="en-US" dirty="0" err="1" smtClean="0"/>
              <a:t>PostgreSQL</a:t>
            </a:r>
            <a:r>
              <a:rPr lang="en-US" dirty="0" smtClean="0"/>
              <a:t>, </a:t>
            </a:r>
            <a:r>
              <a:rPr lang="en-US" dirty="0" err="1" smtClean="0"/>
              <a:t>MySQL</a:t>
            </a:r>
            <a:r>
              <a:rPr lang="en-US" dirty="0" smtClean="0"/>
              <a:t>)</a:t>
            </a:r>
            <a:br>
              <a:rPr lang="en-US" dirty="0" smtClean="0"/>
            </a:br>
            <a:r>
              <a:rPr lang="en-US" dirty="0" smtClean="0"/>
              <a:t> Spreadsheets (Excel, CSV)</a:t>
            </a:r>
            <a:br>
              <a:rPr lang="en-US" dirty="0" smtClean="0"/>
            </a:br>
            <a:r>
              <a:rPr lang="en-US" dirty="0" smtClean="0"/>
              <a:t> Electronic Health Records (EHRs)</a:t>
            </a:r>
          </a:p>
          <a:p>
            <a:pPr>
              <a:buNone/>
            </a:pPr>
            <a:r>
              <a:rPr lang="en-US" b="1" dirty="0" smtClean="0"/>
              <a:t>Example (Disease Prediction):</a:t>
            </a:r>
            <a:endParaRPr lang="en-US" dirty="0" smtClean="0"/>
          </a:p>
          <a:p>
            <a:r>
              <a:rPr lang="en-US" b="1" dirty="0" smtClean="0"/>
              <a:t>Hospital Databases</a:t>
            </a:r>
            <a:r>
              <a:rPr lang="en-US" dirty="0" smtClean="0"/>
              <a:t> store patient names, age, test results, symptoms in a structured format.</a:t>
            </a:r>
          </a:p>
          <a:p>
            <a:r>
              <a:rPr lang="en-US" b="1" dirty="0" smtClean="0"/>
              <a:t>Epidemiologists analyze structured data to identify infection patterns.</a:t>
            </a:r>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Semi-Structured Data</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Data that has some structure but is not stored in traditional tables.</a:t>
            </a:r>
            <a:br>
              <a:rPr lang="en-US" dirty="0" smtClean="0"/>
            </a:br>
            <a:r>
              <a:rPr lang="en-US" b="1" dirty="0" smtClean="0"/>
              <a:t>Common Sources:</a:t>
            </a:r>
            <a:r>
              <a:rPr lang="en-US" dirty="0" smtClean="0"/>
              <a:t/>
            </a:r>
            <a:br>
              <a:rPr lang="en-US" dirty="0" smtClean="0"/>
            </a:br>
            <a:r>
              <a:rPr lang="en-US" b="1" dirty="0" smtClean="0"/>
              <a:t>JSON &amp; XML</a:t>
            </a:r>
            <a:r>
              <a:rPr lang="en-US" dirty="0" smtClean="0"/>
              <a:t> (Data from APIs, health monitoring apps)</a:t>
            </a:r>
            <a:br>
              <a:rPr lang="en-US" dirty="0" smtClean="0"/>
            </a:br>
            <a:r>
              <a:rPr lang="en-US" b="1" dirty="0" smtClean="0"/>
              <a:t>Log Files</a:t>
            </a:r>
            <a:r>
              <a:rPr lang="en-US" dirty="0" smtClean="0"/>
              <a:t> (Server logs, patient admission records)</a:t>
            </a:r>
            <a:br>
              <a:rPr lang="en-US" dirty="0" smtClean="0"/>
            </a:br>
            <a:r>
              <a:rPr lang="en-US" b="1" dirty="0" err="1" smtClean="0"/>
              <a:t>IoT</a:t>
            </a:r>
            <a:r>
              <a:rPr lang="en-US" b="1" dirty="0" smtClean="0"/>
              <a:t> Data</a:t>
            </a:r>
            <a:r>
              <a:rPr lang="en-US" dirty="0" smtClean="0"/>
              <a:t> (</a:t>
            </a:r>
            <a:r>
              <a:rPr lang="en-US" dirty="0" err="1" smtClean="0"/>
              <a:t>Smartwatches</a:t>
            </a:r>
            <a:r>
              <a:rPr lang="en-US" dirty="0" smtClean="0"/>
              <a:t> tracking body temperature)</a:t>
            </a:r>
          </a:p>
          <a:p>
            <a:pPr>
              <a:buNone/>
            </a:pPr>
            <a:r>
              <a:rPr lang="en-US" b="1" dirty="0" smtClean="0"/>
              <a:t>Disease Prediction:</a:t>
            </a:r>
            <a:endParaRPr lang="en-US" dirty="0" smtClean="0"/>
          </a:p>
          <a:p>
            <a:r>
              <a:rPr lang="en-US" b="1" dirty="0" smtClean="0"/>
              <a:t>A </a:t>
            </a:r>
            <a:r>
              <a:rPr lang="en-US" b="1" dirty="0" err="1" smtClean="0"/>
              <a:t>smartwatch</a:t>
            </a:r>
            <a:r>
              <a:rPr lang="en-US" b="1" dirty="0" smtClean="0"/>
              <a:t> sends health data in JSON format:</a:t>
            </a:r>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10480</TotalTime>
  <Words>3642</Words>
  <Application>WPS Presentation</Application>
  <PresentationFormat>On-screen Show (4:3)</PresentationFormat>
  <Paragraphs>401</Paragraphs>
  <Slides>69</Slides>
  <Notes>2</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Flow</vt:lpstr>
      <vt:lpstr>Introduction to Data Ingestion &amp; Forms of Data</vt:lpstr>
      <vt:lpstr>Data Ingestion</vt:lpstr>
      <vt:lpstr>Slide 3</vt:lpstr>
      <vt:lpstr>Why is Data Ingestion Important? </vt:lpstr>
      <vt:lpstr>Slide 5</vt:lpstr>
      <vt:lpstr>Data</vt:lpstr>
      <vt:lpstr>Different Forms of Data </vt:lpstr>
      <vt:lpstr>Structured Data</vt:lpstr>
      <vt:lpstr>Semi-Structured Data</vt:lpstr>
      <vt:lpstr>Unstructured Data</vt:lpstr>
      <vt:lpstr>Methods of Data Collection</vt:lpstr>
      <vt:lpstr>APIs (Application Programming Interfaces)</vt:lpstr>
      <vt:lpstr>Slide 13</vt:lpstr>
      <vt:lpstr>IoT Sensors &amp; Wearables</vt:lpstr>
      <vt:lpstr>Slide 15</vt:lpstr>
      <vt:lpstr>Log Files &amp; System Records</vt:lpstr>
      <vt:lpstr>Slide 17</vt:lpstr>
      <vt:lpstr>Databases &amp; Electronic Health Records (EHRs)</vt:lpstr>
      <vt:lpstr>Slide 19</vt:lpstr>
      <vt:lpstr>Social Media &amp; Web Scraping</vt:lpstr>
      <vt:lpstr>Slide 21</vt:lpstr>
      <vt:lpstr>Data Ingestion Pipeline</vt:lpstr>
      <vt:lpstr>Three Stages of Data Flow</vt:lpstr>
      <vt:lpstr>Ingestion Layer </vt:lpstr>
      <vt:lpstr>Storage &amp; Processing</vt:lpstr>
      <vt:lpstr>How These Stages Work Together?</vt:lpstr>
      <vt:lpstr>Types of Data Ingestion</vt:lpstr>
      <vt:lpstr>How Data Ingestion Works in Big Data?</vt:lpstr>
      <vt:lpstr>Slide 29</vt:lpstr>
      <vt:lpstr>Handling Volume, Velocity, Variety</vt:lpstr>
      <vt:lpstr>Slide 31</vt:lpstr>
      <vt:lpstr>Ensuring Quality &amp; Governance</vt:lpstr>
      <vt:lpstr>Slide 33</vt:lpstr>
      <vt:lpstr>Capabilities of Data Ingestion Tools</vt:lpstr>
      <vt:lpstr>Slide 35</vt:lpstr>
      <vt:lpstr>Data Ingestion Tools</vt:lpstr>
      <vt:lpstr>Slide 37</vt:lpstr>
      <vt:lpstr>Apache Kafka</vt:lpstr>
      <vt:lpstr>Slide 39</vt:lpstr>
      <vt:lpstr>Apache NiFi</vt:lpstr>
      <vt:lpstr>Slide 41</vt:lpstr>
      <vt:lpstr>AWS Glue</vt:lpstr>
      <vt:lpstr>Slide 43</vt:lpstr>
      <vt:lpstr> Apache Flume</vt:lpstr>
      <vt:lpstr>Slide 45</vt:lpstr>
      <vt:lpstr>Apache Spark Streaming</vt:lpstr>
      <vt:lpstr>Slide 47</vt:lpstr>
      <vt:lpstr>Challenges in Data Ingestion</vt:lpstr>
      <vt:lpstr>Slide 49</vt:lpstr>
      <vt:lpstr>Slide 50</vt:lpstr>
      <vt:lpstr>Slide 51</vt:lpstr>
      <vt:lpstr>   What Happens After Data Ingestion?</vt:lpstr>
      <vt:lpstr>1. Data Processing &amp; Transformation</vt:lpstr>
      <vt:lpstr>2. Data Storage</vt:lpstr>
      <vt:lpstr>3. Data Integration &amp; Organization</vt:lpstr>
      <vt:lpstr>4. Data Analysis &amp; Insights Generation</vt:lpstr>
      <vt:lpstr>5. Data Visualization &amp; Reporting</vt:lpstr>
      <vt:lpstr>7. Data Consumption</vt:lpstr>
      <vt:lpstr>Data Lake Overview</vt:lpstr>
      <vt:lpstr>Role in Big Data Ecosystem</vt:lpstr>
      <vt:lpstr>Delta Lake Overview</vt:lpstr>
      <vt:lpstr>Why Delta Lake?</vt:lpstr>
      <vt:lpstr>Core Features of Delta Lake</vt:lpstr>
      <vt:lpstr>Slide 64</vt:lpstr>
      <vt:lpstr>Slide 65</vt:lpstr>
      <vt:lpstr>How Delta Lake Works</vt:lpstr>
      <vt:lpstr>Architecture of Delta Lake</vt:lpstr>
      <vt:lpstr>Advantages of Delta Lake</vt:lpstr>
      <vt:lpstr>Slide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Data Ingestion &amp; Forms of Data</dc:title>
  <dc:creator>HTG</dc:creator>
  <cp:lastModifiedBy>HTG</cp:lastModifiedBy>
  <cp:revision>776</cp:revision>
  <dcterms:created xsi:type="dcterms:W3CDTF">2025-03-11T10:44:00Z</dcterms:created>
  <dcterms:modified xsi:type="dcterms:W3CDTF">2025-03-25T09:05:21Z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5EFD70687C5B4F0A817D22908BBBF563_13</vt:lpwstr>
  </property>
  <property fmtid="{D5CDD505-2E9C-101B-9397-08002B2CF9AE}" pid="3" name="KSOProductBuildVer">
    <vt:lpwstr>2057-12.2.0.20341</vt:lpwstr>
  </property>
</Properties>
</file>